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100"/>
  </p:notesMasterIdLst>
  <p:handoutMasterIdLst>
    <p:handoutMasterId r:id="rId101"/>
  </p:handoutMasterIdLst>
  <p:sldIdLst>
    <p:sldId id="256" r:id="rId107"/>
    <p:sldId id="257" r:id="rId108"/>
    <p:sldId id="258" r:id="rId109"/>
    <p:sldId id="259" r:id="rId110"/>
    <p:sldId id="260" r:id="rId111"/>
    <p:sldId id="261" r:id="rId112"/>
    <p:sldId id="262" r:id="rId113"/>
    <p:sldId id="263" r:id="rId114"/>
    <p:sldId id="264" r:id="rId115"/>
    <p:sldId id="265" r:id="rId116"/>
    <p:sldId id="266" r:id="rId117"/>
    <p:sldId id="267" r:id="rId118"/>
    <p:sldId id="268" r:id="rId119"/>
    <p:sldId id="269" r:id="rId120"/>
    <p:sldId id="270" r:id="rId121"/>
    <p:sldId id="271" r:id="rId122"/>
    <p:sldId id="272" r:id="rId123"/>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ext>
    <p:ext uri="{EFAFB233-063F-42B5-8137-9DF3F51BA10A}">
      <p15:sldGuideLst xmlns:p15="http://schemas.microsoft.com/office/powerpoint/2012/main">
        <p15:guide id="2" orient="horz" pos="640" userDrawn="1">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FFFFFF"/>
    <a:srgbClr val="666666"/>
    <a:srgbClr val="000000"/>
    <a:srgbClr val="8661C5"/>
    <a:srgbClr val="D59DFF"/>
    <a:srgbClr val="50E6FF"/>
    <a:srgbClr val="0069BA"/>
    <a:srgbClr val="9BF00B"/>
    <a:srgbClr val="0F7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6321" autoAdjust="0"/>
  </p:normalViewPr>
  <p:slideViewPr>
    <p:cSldViewPr snapToGrid="0">
      <p:cViewPr varScale="1">
        <p:scale>
          <a:sx n="106" d="100"/>
          <a:sy n="106" d="100"/>
        </p:scale>
        <p:origin x="618" y="108"/>
      </p:cViewPr>
      <p:guideLst>
        <p:guide orient="horz" pos="640"/>
        <p:guide pos="3840"/>
      </p:guideLst>
    </p:cSldViewPr>
  </p:slideViewPr>
  <p:outlineViewPr>
    <p:cViewPr>
      <p:scale>
        <a:sx n="33" d="100"/>
        <a:sy n="33" d="100"/>
      </p:scale>
      <p:origin x="0" y="-44436"/>
    </p:cViewPr>
  </p:outlineViewPr>
  <p:notesTextViewPr>
    <p:cViewPr>
      <p:scale>
        <a:sx n="125" d="100"/>
        <a:sy n="125" d="100"/>
      </p:scale>
      <p:origin x="0" y="0"/>
    </p:cViewPr>
  </p:notesTextViewPr>
  <p:sorterViewPr>
    <p:cViewPr varScale="1">
      <p:scale>
        <a:sx n="1" d="1"/>
        <a:sy n="1" d="1"/>
      </p:scale>
      <p:origin x="0" y="-20925"/>
    </p:cViewPr>
  </p:sorterViewPr>
  <p:notesViewPr>
    <p:cSldViewPr snapToGrid="0" showGuides="1">
      <p:cViewPr varScale="1">
        <p:scale>
          <a:sx n="169" d="100"/>
          <a:sy n="169" d="100"/>
        </p:scale>
        <p:origin x="5232" y="184"/>
      </p:cViewPr>
      <p:guideLst>
        <p:guide orient="horz" pos="2880"/>
        <p:guide pos="2160"/>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100" Type="http://schemas.openxmlformats.org/officeDocument/2006/relationships/notesMaster" Target="notesMasters/notesMaster1.xml"/><Relationship Id="rId101" Type="http://schemas.openxmlformats.org/officeDocument/2006/relationships/handoutMaster" Target="handoutMasters/handoutMaster1.xml"/><Relationship Id="rId102" Type="http://schemas.openxmlformats.org/officeDocument/2006/relationships/commentAuthors" Target="commentAuthors.xml"/><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07" Type="http://schemas.openxmlformats.org/officeDocument/2006/relationships/slide" Target="slides/slide1.xml"/><Relationship Id="rId108" Type="http://schemas.openxmlformats.org/officeDocument/2006/relationships/slide" Target="slides/slide2.xml"/><Relationship Id="rId109" Type="http://schemas.openxmlformats.org/officeDocument/2006/relationships/slide" Target="slides/slide3.xml"/><Relationship Id="rId110" Type="http://schemas.openxmlformats.org/officeDocument/2006/relationships/slide" Target="slides/slide4.xml"/><Relationship Id="rId111" Type="http://schemas.openxmlformats.org/officeDocument/2006/relationships/slide" Target="slides/slide5.xml"/><Relationship Id="rId112" Type="http://schemas.openxmlformats.org/officeDocument/2006/relationships/slide" Target="slides/slide6.xml"/><Relationship Id="rId113" Type="http://schemas.openxmlformats.org/officeDocument/2006/relationships/slide" Target="slides/slide7.xml"/><Relationship Id="rId114" Type="http://schemas.openxmlformats.org/officeDocument/2006/relationships/slide" Target="slides/slide8.xml"/><Relationship Id="rId115" Type="http://schemas.openxmlformats.org/officeDocument/2006/relationships/slide" Target="slides/slide9.xml"/><Relationship Id="rId116" Type="http://schemas.openxmlformats.org/officeDocument/2006/relationships/slide" Target="slides/slide10.xml"/><Relationship Id="rId117" Type="http://schemas.openxmlformats.org/officeDocument/2006/relationships/slide" Target="slides/slide11.xml"/><Relationship Id="rId118" Type="http://schemas.openxmlformats.org/officeDocument/2006/relationships/slide" Target="slides/slide12.xml"/><Relationship Id="rId119" Type="http://schemas.openxmlformats.org/officeDocument/2006/relationships/slide" Target="slides/slide13.xml"/><Relationship Id="rId120" Type="http://schemas.openxmlformats.org/officeDocument/2006/relationships/slide" Target="slides/slide14.xml"/><Relationship Id="rId121" Type="http://schemas.openxmlformats.org/officeDocument/2006/relationships/slide" Target="slides/slide15.xml"/><Relationship Id="rId122" Type="http://schemas.openxmlformats.org/officeDocument/2006/relationships/slide" Target="slides/slide16.xml"/><Relationship Id="rId123" Type="http://schemas.openxmlformats.org/officeDocument/2006/relationships/slide" Target="slides/slide17.xml"/></Relationships>
</file>

<file path=ppt/handoutMasters/_rels/handoutMaster1.xml.rels><?xml version="1.0" encoding="UTF-8"?><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4/17/2026 4:41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4/17/2026 4:40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slideLayouts/_rels/slideLayout1.xml.rels><?xml version="1.0" encoding="UTF-8"?><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3.xml.rels><?xml version="1.0" encoding="UTF-8"?><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8.xml.rels><?xml version="1.0" encoding="UTF-8"?><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9.xml.rels><?xml version="1.0" encoding="UTF-8"?><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1.xml.rels><?xml version="1.0" encoding="UTF-8"?><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2.xml.rels><?xml version="1.0" encoding="UTF-8"?><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3.xml.rels><?xml version="1.0" encoding="UTF-8"?><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4.xml.rels><?xml version="1.0" encoding="UTF-8"?><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5.xml.rels><?xml version="1.0" encoding="UTF-8"?><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6.xml.rels><?xml version="1.0" encoding="UTF-8"?><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57.xml.rels><?xml version="1.0" encoding="UTF-8"?><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58.xml.rels><?xml version="1.0" encoding="UTF-8"?><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9.xml.rels><?xml version="1.0" encoding="UTF-8"?><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6.xml.rels><?xml version="1.0" encoding="UTF-8"?><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20.jpg"/><Relationship Id="rId4" Type="http://schemas.openxmlformats.org/officeDocument/2006/relationships/image" Target="../media/image19.jpg"/></Relationships>
</file>

<file path=ppt/slideLayouts/_rels/slideLayout61.xml.rels><?xml version="1.0" encoding="UTF-8"?><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62.xml.rels><?xml version="1.0" encoding="UTF-8"?><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63.xml.rels><?xml version="1.0" encoding="UTF-8"?><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64.xml.rels><?xml version="1.0" encoding="UTF-8"?><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6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dirty="0"/>
              <a:t xml:space="preserve">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dirty="0"/>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157708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2562577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749752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dirty="0"/>
              <a:t>Section Name</a:t>
            </a:r>
          </a:p>
        </p:txBody>
      </p:sp>
    </p:spTree>
    <p:extLst>
      <p:ext uri="{BB962C8B-B14F-4D97-AF65-F5344CB8AC3E}">
        <p14:creationId xmlns:p14="http://schemas.microsoft.com/office/powerpoint/2010/main" val="1166777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dirty="0"/>
              <a:t>Section title with no subtitle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 with no subtitle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dirty="0"/>
              <a:t>Appendix</a:t>
            </a:r>
          </a:p>
        </p:txBody>
      </p:sp>
    </p:spTree>
    <p:extLst>
      <p:ext uri="{BB962C8B-B14F-4D97-AF65-F5344CB8AC3E}">
        <p14:creationId xmlns:p14="http://schemas.microsoft.com/office/powerpoint/2010/main" val="23537303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xml:space="preserve">©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dirty="0"/>
              <a:t xml:space="preserve">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endParaRPr lang="en-US" dirty="0"/>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58919291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287030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58693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33069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2089322"/>
      </p:ext>
    </p:extLst>
  </p:cSld>
  <p:clrMapOvr>
    <a:masterClrMapping/>
  </p:clrMapOvr>
  <p:transition>
    <p:fade/>
  </p:transition>
  <p:extLst>
    <p:ext uri="{DCECCB84-F9BA-43D5-87BE-67443E8EF086}">
      <p15:sldGuideLst xmlns:p15="http://schemas.microsoft.com/office/powerpoint/2012/main">
        <p15:guide id="3" orient="horz" pos="1162" userDrawn="1">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9968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10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74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dirty="0"/>
              <a:t xml:space="preserve">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180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76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879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58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08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dirty="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dirty="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86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838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378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Tree>
    <p:extLst>
      <p:ext uri="{BB962C8B-B14F-4D97-AF65-F5344CB8AC3E}">
        <p14:creationId xmlns:p14="http://schemas.microsoft.com/office/powerpoint/2010/main" val="118509163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 xml:space="preserve">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8996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Tree>
    <p:extLst>
      <p:ext uri="{BB962C8B-B14F-4D97-AF65-F5344CB8AC3E}">
        <p14:creationId xmlns:p14="http://schemas.microsoft.com/office/powerpoint/2010/main" val="159853017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endParaRPr lang="en-US" dirty="0"/>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124070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 xml:space="preserve">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35284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1670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userDrawn="1">
          <p15:clr>
            <a:srgbClr val="A4A3A4"/>
          </p15:clr>
        </p15:guide>
        <p15:guide id="19" pos="334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17962772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 xml:space="preserve">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 xml:space="preserve">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698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 xml:space="preserve">Event name or presentation title </a:t>
            </a:r>
            <a:endParaRPr lang="en-US" dirty="0"/>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909443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dirty="0"/>
              <a:t xml:space="preserve">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2058752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Dag &amp; drop your photo here </a:t>
            </a:r>
            <a:br>
              <a:rPr lang="en-US" dirty="0"/>
            </a:br>
            <a:r>
              <a:rPr lang="en-US" dirty="0"/>
              <a:t xml:space="preserve">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 xml:space="preserve">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Dag &amp; drop your photo here </a:t>
            </a:r>
            <a:br>
              <a:rPr lang="en-US" dirty="0"/>
            </a:br>
            <a:r>
              <a:rPr lang="en-US" dirty="0"/>
              <a:t xml:space="preserve">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here </a:t>
            </a:r>
            <a:br>
              <a:rPr lang="en-US" dirty="0"/>
            </a:br>
            <a:r>
              <a:rPr lang="en-US" dirty="0"/>
              <a:t xml:space="preserve">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Dag &amp; drop your photo here </a:t>
            </a:r>
            <a:br>
              <a:rPr lang="en-US" dirty="0"/>
            </a:br>
            <a:r>
              <a:rPr lang="en-US" dirty="0"/>
              <a:t xml:space="preserve">or click or tap icon below </a:t>
            </a:r>
            <a:br>
              <a:rPr lang="en-US" dirty="0"/>
            </a:br>
            <a:r>
              <a:rPr lang="en-US" dirty="0"/>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Dag &amp; drop your photo here </a:t>
            </a:r>
            <a:br>
              <a:rPr lang="en-US" dirty="0"/>
            </a:br>
            <a:r>
              <a:rPr lang="en-US" dirty="0"/>
              <a:t xml:space="preserve">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 xml:space="preserve">Drag &amp; drop your photo </a:t>
            </a:r>
            <a:br>
              <a:rPr lang="en-US" dirty="0"/>
            </a:br>
            <a:r>
              <a:rPr lang="en-US" dirty="0"/>
              <a:t xml:space="preserve">here or click or tap icon </a:t>
            </a:r>
            <a:br>
              <a:rPr lang="en-US" dirty="0"/>
            </a:br>
            <a:r>
              <a:rPr lang="en-US" dirty="0"/>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dirty="0"/>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dirty="0"/>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dirty="0"/>
              <a:t>Add quote text here Add quote text here Add quote text here Add quote text here Add quote text here</a:t>
            </a:r>
          </a:p>
        </p:txBody>
      </p:sp>
    </p:spTree>
    <p:extLst>
      <p:ext uri="{BB962C8B-B14F-4D97-AF65-F5344CB8AC3E}">
        <p14:creationId xmlns:p14="http://schemas.microsoft.com/office/powerpoint/2010/main" val="3270563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dirty="0"/>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dirty="0"/>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dirty="0"/>
              <a:t>Add quote text here</a:t>
            </a:r>
          </a:p>
        </p:txBody>
      </p:sp>
    </p:spTree>
    <p:extLst>
      <p:ext uri="{BB962C8B-B14F-4D97-AF65-F5344CB8AC3E}">
        <p14:creationId xmlns:p14="http://schemas.microsoft.com/office/powerpoint/2010/main" val="16069523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dirty="0"/>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endParaRPr lang="en-US" dirty="0"/>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dirty="0"/>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dirty="0"/>
              <a:t>Add quote text here</a:t>
            </a:r>
          </a:p>
        </p:txBody>
      </p:sp>
    </p:spTree>
    <p:extLst>
      <p:ext uri="{BB962C8B-B14F-4D97-AF65-F5344CB8AC3E}">
        <p14:creationId xmlns:p14="http://schemas.microsoft.com/office/powerpoint/2010/main" val="10386167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userDrawn="1">
          <p15:clr>
            <a:srgbClr val="5ACBF0"/>
          </p15:clr>
        </p15:guide>
        <p15:guide id="7" pos="4747" userDrawn="1">
          <p15:clr>
            <a:srgbClr val="5ACBF0"/>
          </p15:clr>
        </p15:guide>
        <p15:guide id="8" pos="4936">
          <p15:clr>
            <a:srgbClr val="5ACBF0"/>
          </p15:clr>
        </p15:guide>
        <p15:guide id="9" pos="5123">
          <p15:clr>
            <a:srgbClr val="5ACBF0"/>
          </p15:clr>
        </p15:guide>
        <p15:guide id="10" orient="horz" pos="3465" userDrawn="1">
          <p15:clr>
            <a:srgbClr val="5ACBF0"/>
          </p15:clr>
        </p15:guide>
        <p15:guide id="11" orient="horz" pos="1956" userDrawn="1">
          <p15:clr>
            <a:srgbClr val="FBAE40"/>
          </p15:clr>
        </p15:guide>
        <p15:guide id="12" pos="109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 xml:space="preserve">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86737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userDrawn="1">
          <p15:clr>
            <a:srgbClr val="FBAE40"/>
          </p15:clr>
        </p15:guide>
        <p15:guide id="6" pos="33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783102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814874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18799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4777073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xml:space="preserve">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 xml:space="preserve">e: </a:t>
            </a:r>
            <a:r>
              <a:rPr lang="en-US" dirty="0" err="1"/>
              <a:t>xxxxxxxxxxxxxxxxx@microsoft.com</a:t>
            </a:r>
            <a:endParaRPr lang="en-US" dirty="0"/>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xml:space="preserve">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 xml:space="preserve">e: </a:t>
            </a:r>
            <a:r>
              <a:rPr lang="en-US" dirty="0" err="1"/>
              <a:t>xxxxxxxxxxxxxxxxx@microsoft.com</a:t>
            </a:r>
            <a:endParaRPr lang="en-US" dirty="0"/>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xml:space="preserve">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 xml:space="preserve">e: </a:t>
            </a:r>
            <a:r>
              <a:rPr lang="en-US" dirty="0" err="1"/>
              <a:t>xxxxxxxxxxxxxxxxx@microsoft.com</a:t>
            </a:r>
            <a:endParaRPr lang="en-US" dirty="0"/>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xml:space="preserve">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 xml:space="preserve">e: </a:t>
            </a:r>
            <a:r>
              <a:rPr lang="en-US" dirty="0" err="1"/>
              <a:t>xxxxxxxxxxxxxxxxx@microsoft.com</a:t>
            </a:r>
            <a:endParaRPr lang="en-US" dirty="0"/>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xml:space="preserve">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 xml:space="preserve">e: </a:t>
            </a:r>
            <a:r>
              <a:rPr lang="en-US" dirty="0" err="1"/>
              <a:t>xxxxxxxxxxxxxxxxx@microsoft.com</a:t>
            </a:r>
            <a:endParaRPr lang="en-US" dirty="0"/>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xml:space="preserve">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 xml:space="preserve">e: </a:t>
            </a:r>
            <a:r>
              <a:rPr lang="en-US" dirty="0" err="1"/>
              <a:t>xxxxxxxxxxxxxxxxx@microsoft.com</a:t>
            </a:r>
            <a:endParaRPr lang="en-US" dirty="0"/>
          </a:p>
        </p:txBody>
      </p:sp>
    </p:spTree>
    <p:extLst>
      <p:ext uri="{BB962C8B-B14F-4D97-AF65-F5344CB8AC3E}">
        <p14:creationId xmlns:p14="http://schemas.microsoft.com/office/powerpoint/2010/main" val="36783692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Tree>
    <p:extLst>
      <p:ext uri="{BB962C8B-B14F-4D97-AF65-F5344CB8AC3E}">
        <p14:creationId xmlns:p14="http://schemas.microsoft.com/office/powerpoint/2010/main" val="1523124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dirty="0"/>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6924867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5047256"/>
      </p:ext>
    </p:extLst>
  </p:cSld>
  <p:clrMapOvr>
    <a:masterClrMapping/>
  </p:clrMapOvr>
  <p:transition>
    <p:fade/>
  </p:transition>
  <p:extLst>
    <p:ext uri="{DCECCB84-F9BA-43D5-87BE-67443E8EF086}">
      <p15:sldGuideLst xmlns:p15="http://schemas.microsoft.com/office/powerpoint/2012/main">
        <p15:guide id="13" pos="4929" userDrawn="1">
          <p15:clr>
            <a:srgbClr val="5ACBF0"/>
          </p15:clr>
        </p15:guide>
        <p15:guide id="29" orient="horz" pos="2160">
          <p15:clr>
            <a:srgbClr val="5ACBF0"/>
          </p15:clr>
        </p15:guide>
        <p15:guide id="30" pos="4566" userDrawn="1">
          <p15:clr>
            <a:srgbClr val="5ACBF0"/>
          </p15:clr>
        </p15:guide>
        <p15:guide id="31" pos="4203"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8864438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dirty="0"/>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32634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userDrawn="1">
          <p15:clr>
            <a:srgbClr val="A4A3A4"/>
          </p15:clr>
        </p15:guide>
        <p15:guide id="28" pos="3840">
          <p15:clr>
            <a:srgbClr val="F26B43"/>
          </p15:clr>
        </p15:guide>
        <p15:guide id="29" pos="3454" userDrawn="1">
          <p15:clr>
            <a:srgbClr val="FBAE40"/>
          </p15:clr>
        </p15:guide>
        <p15:guide id="30" pos="42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9996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dirty="0"/>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dirty="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dirty="0">
              <a:solidFill>
                <a:schemeClr val="bg1"/>
              </a:solidFill>
              <a:latin typeface="Segoe UI" panose="020B0502040204020203" pitchFamily="34" charset="0"/>
              <a:cs typeface="Segoe UI" panose="020B0502040204020203" pitchFamily="34" charset="0"/>
            </a:endParaRPr>
          </a:p>
          <a:p>
            <a:pPr>
              <a:lnSpc>
                <a:spcPct val="100000"/>
              </a:lnSpc>
            </a:pPr>
            <a:r>
              <a:rPr lang="en-US" sz="1800" b="0" dirty="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Financial</a:t>
            </a:r>
          </a:p>
          <a:p>
            <a:pPr lvl="0"/>
            <a:r>
              <a:rPr lang="en-US" dirty="0"/>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Percentage</a:t>
            </a:r>
          </a:p>
          <a:p>
            <a:pPr lvl="0"/>
            <a:r>
              <a:rPr lang="en-US" dirty="0"/>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Additional</a:t>
            </a:r>
          </a:p>
          <a:p>
            <a:pPr lvl="0"/>
            <a:r>
              <a:rPr lang="en-US" dirty="0"/>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dirty="0"/>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dirty="0"/>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dirty="0"/>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dirty="0"/>
              <a:t>Descriptive text</a:t>
            </a:r>
          </a:p>
        </p:txBody>
      </p:sp>
    </p:spTree>
    <p:extLst>
      <p:ext uri="{BB962C8B-B14F-4D97-AF65-F5344CB8AC3E}">
        <p14:creationId xmlns:p14="http://schemas.microsoft.com/office/powerpoint/2010/main" val="3455035362"/>
      </p:ext>
    </p:extLst>
  </p:cSld>
  <p:clrMapOvr>
    <a:masterClrMapping/>
  </p:clrMapOvr>
  <p:transition>
    <p:fade/>
  </p:transition>
  <p:extLst>
    <p:ext uri="{DCECCB84-F9BA-43D5-87BE-67443E8EF086}">
      <p15:sldGuideLst xmlns:p15="http://schemas.microsoft.com/office/powerpoint/2012/main">
        <p15:guide id="16" pos="3754" userDrawn="1">
          <p15:clr>
            <a:srgbClr val="A4A3A4"/>
          </p15:clr>
        </p15:guide>
        <p15:guide id="17" pos="3931" userDrawn="1">
          <p15:clr>
            <a:srgbClr val="A4A3A4"/>
          </p15:clr>
        </p15:guide>
        <p15:guide id="20" pos="4937">
          <p15:clr>
            <a:srgbClr val="A4A3A4"/>
          </p15:clr>
        </p15:guide>
        <p15:guide id="21" pos="5133" userDrawn="1">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userDrawn="1">
          <p15:clr>
            <a:srgbClr val="FBAE40"/>
          </p15:clr>
        </p15:guide>
        <p15:guide id="32" orient="horz" pos="116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dirty="0"/>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xml:space="preserve"> </a:t>
            </a:r>
            <a:r>
              <a:rPr lang="en-US" dirty="0" err="1"/>
              <a:t>Lastname</a:t>
            </a:r>
            <a:endParaRPr lang="en-US" dirty="0"/>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 xml:space="preserve">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xml:space="preserve">,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xml:space="preserve">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xml:space="preserve">.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xml:space="preserve">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quis</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nostrud</a:t>
            </a:r>
            <a:r>
              <a:rPr lang="en-US" sz="1200" b="0" dirty="0">
                <a:solidFill>
                  <a:srgbClr val="505050"/>
                </a:solidFill>
                <a:latin typeface="Segoe UI" panose="020B0502040204020203" pitchFamily="34" charset="0"/>
                <a:cs typeface="Segoe UI" panose="020B0502040204020203" pitchFamily="34" charset="0"/>
              </a:rPr>
              <a:t xml:space="preserve"> exercitation </a:t>
            </a:r>
            <a:r>
              <a:rPr lang="en-US" sz="1200" b="0" dirty="0" err="1">
                <a:solidFill>
                  <a:srgbClr val="505050"/>
                </a:solidFill>
                <a:latin typeface="Segoe UI" panose="020B0502040204020203" pitchFamily="34" charset="0"/>
                <a:cs typeface="Segoe UI" panose="020B0502040204020203" pitchFamily="34" charset="0"/>
              </a:rPr>
              <a:t>ullamco</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laboris</a:t>
            </a:r>
            <a:r>
              <a:rPr lang="en-US" sz="1200" b="0" dirty="0">
                <a:solidFill>
                  <a:srgbClr val="505050"/>
                </a:solidFill>
                <a:latin typeface="Segoe UI" panose="020B0502040204020203" pitchFamily="34" charset="0"/>
                <a:cs typeface="Segoe UI" panose="020B0502040204020203" pitchFamily="34" charset="0"/>
              </a:rPr>
              <a:t xml:space="preserve"> nisi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aliquip</a:t>
            </a:r>
            <a:r>
              <a:rPr lang="en-US" sz="1200" b="0" dirty="0">
                <a:solidFill>
                  <a:srgbClr val="505050"/>
                </a:solidFill>
                <a:latin typeface="Segoe UI" panose="020B0502040204020203" pitchFamily="34" charset="0"/>
                <a:cs typeface="Segoe UI" panose="020B0502040204020203" pitchFamily="34" charset="0"/>
              </a:rPr>
              <a:t xml:space="preserve"> ex </a:t>
            </a:r>
            <a:r>
              <a:rPr lang="en-US" sz="1200" b="0" dirty="0" err="1">
                <a:solidFill>
                  <a:srgbClr val="505050"/>
                </a:solidFill>
                <a:latin typeface="Segoe UI" panose="020B0502040204020203" pitchFamily="34" charset="0"/>
                <a:cs typeface="Segoe UI" panose="020B0502040204020203" pitchFamily="34" charset="0"/>
              </a:rPr>
              <a:t>ea</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commodo</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consequat</a:t>
            </a:r>
            <a:r>
              <a:rPr lang="en-US" sz="1200" b="0" dirty="0">
                <a:solidFill>
                  <a:srgbClr val="505050"/>
                </a:solidFill>
                <a:latin typeface="Segoe UI" panose="020B0502040204020203" pitchFamily="34" charset="0"/>
                <a:cs typeface="Segoe UI" panose="020B0502040204020203" pitchFamily="34" charset="0"/>
              </a:rPr>
              <a:t xml:space="preserve">.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xml:space="preserve"> </a:t>
            </a:r>
            <a:r>
              <a:rPr lang="en-US" dirty="0" err="1"/>
              <a:t>Lastname</a:t>
            </a:r>
            <a:endParaRPr lang="en-US" dirty="0"/>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 xml:space="preserve">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xml:space="preserve">,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xml:space="preserve">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xml:space="preserve">.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xml:space="preserve">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quis</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nostrud</a:t>
            </a:r>
            <a:r>
              <a:rPr lang="en-US" sz="1200" b="0" dirty="0">
                <a:solidFill>
                  <a:srgbClr val="505050"/>
                </a:solidFill>
                <a:latin typeface="Segoe UI" panose="020B0502040204020203" pitchFamily="34" charset="0"/>
                <a:cs typeface="Segoe UI" panose="020B0502040204020203" pitchFamily="34" charset="0"/>
              </a:rPr>
              <a:t xml:space="preserve"> exercitation </a:t>
            </a:r>
            <a:r>
              <a:rPr lang="en-US" sz="1200" b="0" dirty="0" err="1">
                <a:solidFill>
                  <a:srgbClr val="505050"/>
                </a:solidFill>
                <a:latin typeface="Segoe UI" panose="020B0502040204020203" pitchFamily="34" charset="0"/>
                <a:cs typeface="Segoe UI" panose="020B0502040204020203" pitchFamily="34" charset="0"/>
              </a:rPr>
              <a:t>ullamco</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laboris</a:t>
            </a:r>
            <a:r>
              <a:rPr lang="en-US" sz="1200" b="0" dirty="0">
                <a:solidFill>
                  <a:srgbClr val="505050"/>
                </a:solidFill>
                <a:latin typeface="Segoe UI" panose="020B0502040204020203" pitchFamily="34" charset="0"/>
                <a:cs typeface="Segoe UI" panose="020B0502040204020203" pitchFamily="34" charset="0"/>
              </a:rPr>
              <a:t xml:space="preserve"> nisi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aliquip</a:t>
            </a:r>
            <a:r>
              <a:rPr lang="en-US" sz="1200" b="0" dirty="0">
                <a:solidFill>
                  <a:srgbClr val="505050"/>
                </a:solidFill>
                <a:latin typeface="Segoe UI" panose="020B0502040204020203" pitchFamily="34" charset="0"/>
                <a:cs typeface="Segoe UI" panose="020B0502040204020203" pitchFamily="34" charset="0"/>
              </a:rPr>
              <a:t xml:space="preserve"> ex </a:t>
            </a:r>
            <a:r>
              <a:rPr lang="en-US" sz="1200" b="0" dirty="0" err="1">
                <a:solidFill>
                  <a:srgbClr val="505050"/>
                </a:solidFill>
                <a:latin typeface="Segoe UI" panose="020B0502040204020203" pitchFamily="34" charset="0"/>
                <a:cs typeface="Segoe UI" panose="020B0502040204020203" pitchFamily="34" charset="0"/>
              </a:rPr>
              <a:t>ea</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commodo</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consequat</a:t>
            </a:r>
            <a:r>
              <a:rPr lang="en-US" sz="1200" b="0" dirty="0">
                <a:solidFill>
                  <a:srgbClr val="505050"/>
                </a:solidFill>
                <a:latin typeface="Segoe UI" panose="020B0502040204020203" pitchFamily="34" charset="0"/>
                <a:cs typeface="Segoe UI" panose="020B0502040204020203" pitchFamily="34" charset="0"/>
              </a:rPr>
              <a:t xml:space="preserve">.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endParaRPr lang="en-US" dirty="0"/>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endParaRPr lang="en-US" dirty="0"/>
          </a:p>
        </p:txBody>
      </p:sp>
    </p:spTree>
    <p:extLst>
      <p:ext uri="{BB962C8B-B14F-4D97-AF65-F5344CB8AC3E}">
        <p14:creationId xmlns:p14="http://schemas.microsoft.com/office/powerpoint/2010/main" val="83556667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guide id="31" orient="horz" pos="2704" userDrawn="1">
          <p15:clr>
            <a:srgbClr val="5ACBF0"/>
          </p15:clr>
        </p15:guide>
        <p15:guide id="32" pos="694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dirty="0"/>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xml:space="preserve"> </a:t>
            </a:r>
            <a:r>
              <a:rPr lang="en-US" dirty="0" err="1"/>
              <a:t>Lastname</a:t>
            </a:r>
            <a:endParaRPr lang="en-US" dirty="0"/>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 xml:space="preserve">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xml:space="preserve">,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xml:space="preserve">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xml:space="preserve">.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xml:space="preserve">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xml:space="preserve"> </a:t>
            </a:r>
            <a:r>
              <a:rPr lang="en-US" dirty="0" err="1"/>
              <a:t>Lastname</a:t>
            </a:r>
            <a:endParaRPr lang="en-US" dirty="0"/>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 xml:space="preserve">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xml:space="preserve">,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xml:space="preserve">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xml:space="preserve">.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xml:space="preserve">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xml:space="preserve"> </a:t>
            </a:r>
            <a:r>
              <a:rPr lang="en-US" dirty="0" err="1"/>
              <a:t>Lastname</a:t>
            </a:r>
            <a:endParaRPr lang="en-US" dirty="0"/>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 xml:space="preserve">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xml:space="preserve">,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xml:space="preserve">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xml:space="preserve">.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xml:space="preserve">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xml:space="preserve"> </a:t>
            </a:r>
            <a:r>
              <a:rPr lang="en-US" dirty="0" err="1"/>
              <a:t>Lastname</a:t>
            </a:r>
            <a:endParaRPr lang="en-US" dirty="0"/>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 xml:space="preserve">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xml:space="preserve">,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xml:space="preserve">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xml:space="preserve">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xml:space="preserve">.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xml:space="preserve">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endParaRPr lang="en-US" dirty="0"/>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endParaRPr lang="en-US" dirty="0"/>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endParaRPr lang="en-US" dirty="0"/>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endParaRPr lang="en-US" dirty="0"/>
          </a:p>
        </p:txBody>
      </p:sp>
    </p:spTree>
    <p:extLst>
      <p:ext uri="{BB962C8B-B14F-4D97-AF65-F5344CB8AC3E}">
        <p14:creationId xmlns:p14="http://schemas.microsoft.com/office/powerpoint/2010/main" val="6485513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err="1"/>
              <a:t>Firstname</a:t>
            </a:r>
            <a:r>
              <a:rPr lang="en-US" dirty="0"/>
              <a:t xml:space="preserve"> </a:t>
            </a:r>
            <a:r>
              <a:rPr lang="en-US" dirty="0" err="1"/>
              <a:t>Lastname</a:t>
            </a:r>
            <a:endParaRPr lang="en-US" dirty="0"/>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dirty="0"/>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dirty="0"/>
              <a:t xml:space="preserve">Lorem ipsum dolor sit </a:t>
            </a:r>
            <a:r>
              <a:rPr lang="en-US" dirty="0" err="1"/>
              <a:t>amet</a:t>
            </a:r>
            <a:r>
              <a:rPr lang="en-US" dirty="0"/>
              <a:t xml:space="preserve">, </a:t>
            </a:r>
            <a:r>
              <a:rPr lang="en-US" dirty="0" err="1"/>
              <a:t>consectetur</a:t>
            </a:r>
            <a:r>
              <a:rPr lang="en-US" dirty="0"/>
              <a:t xml:space="preserve"> </a:t>
            </a:r>
            <a:r>
              <a:rPr lang="en-US" dirty="0" err="1"/>
              <a:t>adipiscing</a:t>
            </a:r>
            <a:r>
              <a:rPr lang="en-US" dirty="0"/>
              <a:t xml:space="preserve"> </a:t>
            </a:r>
            <a:r>
              <a:rPr lang="en-US" dirty="0" err="1"/>
              <a:t>elit</a:t>
            </a:r>
            <a:r>
              <a:rPr lang="en-US" dirty="0"/>
              <a:t xml:space="preserve">, sed do </a:t>
            </a:r>
            <a:r>
              <a:rPr lang="en-US" dirty="0" err="1"/>
              <a:t>eiusmod</a:t>
            </a:r>
            <a:r>
              <a:rPr lang="en-US" dirty="0"/>
              <a:t xml:space="preserve"> </a:t>
            </a:r>
            <a:r>
              <a:rPr lang="en-US" dirty="0" err="1"/>
              <a:t>tempor</a:t>
            </a:r>
            <a:r>
              <a:rPr lang="en-US" dirty="0"/>
              <a:t xml:space="preserve"> </a:t>
            </a:r>
            <a:r>
              <a:rPr lang="en-US" dirty="0" err="1"/>
              <a:t>incididunt</a:t>
            </a:r>
            <a:r>
              <a:rPr lang="en-US" dirty="0"/>
              <a:t xml:space="preserve"> </a:t>
            </a:r>
            <a:r>
              <a:rPr lang="en-US" dirty="0" err="1"/>
              <a:t>ut</a:t>
            </a:r>
            <a:r>
              <a:rPr lang="en-US" dirty="0"/>
              <a:t xml:space="preserve"> </a:t>
            </a:r>
            <a:r>
              <a:rPr lang="en-US" dirty="0" err="1"/>
              <a:t>labore</a:t>
            </a:r>
            <a:r>
              <a:rPr lang="en-US" dirty="0"/>
              <a:t xml:space="preserve"> et dolore magna </a:t>
            </a:r>
            <a:r>
              <a:rPr lang="en-US" dirty="0" err="1"/>
              <a:t>aliqua</a:t>
            </a:r>
            <a:r>
              <a:rPr lang="en-US" dirty="0"/>
              <a:t xml:space="preserve">. Ut </a:t>
            </a:r>
            <a:r>
              <a:rPr lang="en-US" dirty="0" err="1"/>
              <a:t>enim</a:t>
            </a:r>
            <a:r>
              <a:rPr lang="en-US" dirty="0"/>
              <a:t xml:space="preserve"> ad minim </a:t>
            </a:r>
            <a:r>
              <a:rPr lang="en-US" dirty="0" err="1"/>
              <a:t>veniam</a:t>
            </a:r>
            <a:r>
              <a:rPr lang="en-US" dirty="0"/>
              <a:t xml:space="preserve">, </a:t>
            </a:r>
            <a:r>
              <a:rPr lang="en-US" dirty="0" err="1"/>
              <a:t>quis</a:t>
            </a:r>
            <a:r>
              <a:rPr lang="en-US" dirty="0"/>
              <a:t xml:space="preserve"> </a:t>
            </a:r>
            <a:r>
              <a:rPr lang="en-US" dirty="0" err="1"/>
              <a:t>nostrud</a:t>
            </a:r>
            <a:r>
              <a:rPr lang="en-US" dirty="0"/>
              <a:t xml:space="preserve"> exercitation </a:t>
            </a:r>
            <a:r>
              <a:rPr lang="en-US" dirty="0" err="1"/>
              <a:t>ullamco</a:t>
            </a:r>
            <a:r>
              <a:rPr lang="en-US" dirty="0"/>
              <a:t xml:space="preserve"> </a:t>
            </a:r>
            <a:r>
              <a:rPr lang="en-US" dirty="0" err="1"/>
              <a:t>laboris</a:t>
            </a:r>
            <a:r>
              <a:rPr lang="en-US" dirty="0"/>
              <a:t xml:space="preserve"> nisi </a:t>
            </a:r>
            <a:r>
              <a:rPr lang="en-US" dirty="0" err="1"/>
              <a:t>ut</a:t>
            </a:r>
            <a:r>
              <a:rPr lang="en-US" dirty="0"/>
              <a:t xml:space="preserve"> </a:t>
            </a:r>
            <a:r>
              <a:rPr lang="en-US" dirty="0" err="1"/>
              <a:t>aliquip</a:t>
            </a:r>
            <a:r>
              <a:rPr lang="en-US" dirty="0"/>
              <a:t xml:space="preserve"> ex </a:t>
            </a:r>
            <a:r>
              <a:rPr lang="en-US" dirty="0" err="1"/>
              <a:t>ea</a:t>
            </a:r>
            <a:r>
              <a:rPr lang="en-US" dirty="0"/>
              <a:t xml:space="preserve"> </a:t>
            </a:r>
            <a:r>
              <a:rPr lang="en-US" dirty="0" err="1"/>
              <a:t>commodo</a:t>
            </a:r>
            <a:r>
              <a:rPr lang="en-US" dirty="0"/>
              <a:t xml:space="preserve"> </a:t>
            </a:r>
            <a:r>
              <a:rPr lang="en-US" dirty="0" err="1"/>
              <a:t>consequat</a:t>
            </a:r>
            <a:r>
              <a:rPr lang="en-US" dirty="0"/>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dirty="0"/>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dirty="0"/>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dirty="0"/>
              <a:t>One</a:t>
            </a:r>
          </a:p>
          <a:p>
            <a:pPr lvl="0"/>
            <a:r>
              <a:rPr lang="en-US" dirty="0"/>
              <a:t>Two</a:t>
            </a:r>
          </a:p>
          <a:p>
            <a:pPr lvl="0"/>
            <a:r>
              <a:rPr lang="en-US" dirty="0"/>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dirty="0"/>
              <a:t>Four</a:t>
            </a:r>
          </a:p>
          <a:p>
            <a:pPr lvl="0"/>
            <a:r>
              <a:rPr lang="en-US" dirty="0"/>
              <a:t>Five</a:t>
            </a:r>
          </a:p>
          <a:p>
            <a:pPr lvl="0"/>
            <a:r>
              <a:rPr lang="en-US" dirty="0"/>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dirty="0"/>
              <a:t>Seven</a:t>
            </a:r>
          </a:p>
          <a:p>
            <a:pPr lvl="0"/>
            <a:r>
              <a:rPr lang="en-US" dirty="0"/>
              <a:t>Eight</a:t>
            </a:r>
          </a:p>
          <a:p>
            <a:pPr lvl="0"/>
            <a:r>
              <a:rPr lang="en-US" dirty="0"/>
              <a:t>Nine</a:t>
            </a:r>
          </a:p>
        </p:txBody>
      </p:sp>
    </p:spTree>
    <p:extLst>
      <p:ext uri="{BB962C8B-B14F-4D97-AF65-F5344CB8AC3E}">
        <p14:creationId xmlns:p14="http://schemas.microsoft.com/office/powerpoint/2010/main" val="15621394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err="1"/>
              <a:t>Firstname</a:t>
            </a:r>
            <a:r>
              <a:rPr lang="en-US" dirty="0"/>
              <a:t xml:space="preserve"> </a:t>
            </a:r>
            <a:r>
              <a:rPr lang="en-US" dirty="0" err="1"/>
              <a:t>Lastname</a:t>
            </a:r>
            <a:endParaRPr lang="en-US" dirty="0"/>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dirty="0"/>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dirty="0"/>
              <a:t xml:space="preserve">Lorem ipsum dolor sit </a:t>
            </a:r>
            <a:r>
              <a:rPr lang="en-US" dirty="0" err="1"/>
              <a:t>amet</a:t>
            </a:r>
            <a:r>
              <a:rPr lang="en-US" dirty="0"/>
              <a:t xml:space="preserve">, </a:t>
            </a:r>
            <a:r>
              <a:rPr lang="en-US" dirty="0" err="1"/>
              <a:t>consectetur</a:t>
            </a:r>
            <a:r>
              <a:rPr lang="en-US" dirty="0"/>
              <a:t xml:space="preserve"> </a:t>
            </a:r>
            <a:r>
              <a:rPr lang="en-US" dirty="0" err="1"/>
              <a:t>adipiscing</a:t>
            </a:r>
            <a:r>
              <a:rPr lang="en-US" dirty="0"/>
              <a:t xml:space="preserve"> </a:t>
            </a:r>
            <a:r>
              <a:rPr lang="en-US" dirty="0" err="1"/>
              <a:t>elit</a:t>
            </a:r>
            <a:r>
              <a:rPr lang="en-US" dirty="0"/>
              <a:t xml:space="preserve">, sed do </a:t>
            </a:r>
            <a:r>
              <a:rPr lang="en-US" dirty="0" err="1"/>
              <a:t>eiusmod</a:t>
            </a:r>
            <a:r>
              <a:rPr lang="en-US" dirty="0"/>
              <a:t xml:space="preserve"> </a:t>
            </a:r>
            <a:r>
              <a:rPr lang="en-US" dirty="0" err="1"/>
              <a:t>tempor</a:t>
            </a:r>
            <a:r>
              <a:rPr lang="en-US" dirty="0"/>
              <a:t xml:space="preserve"> </a:t>
            </a:r>
            <a:r>
              <a:rPr lang="en-US" dirty="0" err="1"/>
              <a:t>incididunt</a:t>
            </a:r>
            <a:r>
              <a:rPr lang="en-US" dirty="0"/>
              <a:t xml:space="preserve"> </a:t>
            </a:r>
            <a:r>
              <a:rPr lang="en-US" dirty="0" err="1"/>
              <a:t>ut</a:t>
            </a:r>
            <a:r>
              <a:rPr lang="en-US" dirty="0"/>
              <a:t xml:space="preserve"> </a:t>
            </a:r>
            <a:r>
              <a:rPr lang="en-US" dirty="0" err="1"/>
              <a:t>labore</a:t>
            </a:r>
            <a:r>
              <a:rPr lang="en-US" dirty="0"/>
              <a:t xml:space="preserve"> et dolore magna </a:t>
            </a:r>
            <a:r>
              <a:rPr lang="en-US" dirty="0" err="1"/>
              <a:t>aliqua</a:t>
            </a:r>
            <a:r>
              <a:rPr lang="en-US" dirty="0"/>
              <a:t xml:space="preserve">. Ut </a:t>
            </a:r>
            <a:r>
              <a:rPr lang="en-US" dirty="0" err="1"/>
              <a:t>enim</a:t>
            </a:r>
            <a:r>
              <a:rPr lang="en-US" dirty="0"/>
              <a:t xml:space="preserve"> ad minim </a:t>
            </a:r>
            <a:r>
              <a:rPr lang="en-US" dirty="0" err="1"/>
              <a:t>veniam</a:t>
            </a:r>
            <a:r>
              <a:rPr lang="en-US" dirty="0"/>
              <a:t xml:space="preserve">, </a:t>
            </a:r>
            <a:r>
              <a:rPr lang="en-US" dirty="0" err="1"/>
              <a:t>quis</a:t>
            </a:r>
            <a:r>
              <a:rPr lang="en-US" dirty="0"/>
              <a:t xml:space="preserve"> </a:t>
            </a:r>
            <a:r>
              <a:rPr lang="en-US" dirty="0" err="1"/>
              <a:t>nostrud</a:t>
            </a:r>
            <a:r>
              <a:rPr lang="en-US" dirty="0"/>
              <a:t xml:space="preserve"> exercitation </a:t>
            </a:r>
            <a:r>
              <a:rPr lang="en-US" dirty="0" err="1"/>
              <a:t>ullamco</a:t>
            </a:r>
            <a:r>
              <a:rPr lang="en-US" dirty="0"/>
              <a:t xml:space="preserve"> </a:t>
            </a:r>
            <a:r>
              <a:rPr lang="en-US" dirty="0" err="1"/>
              <a:t>laboris</a:t>
            </a:r>
            <a:r>
              <a:rPr lang="en-US" dirty="0"/>
              <a:t xml:space="preserve"> nisi </a:t>
            </a:r>
            <a:r>
              <a:rPr lang="en-US" dirty="0" err="1"/>
              <a:t>ut</a:t>
            </a:r>
            <a:r>
              <a:rPr lang="en-US" dirty="0"/>
              <a:t xml:space="preserve"> </a:t>
            </a:r>
            <a:r>
              <a:rPr lang="en-US" dirty="0" err="1"/>
              <a:t>aliquip</a:t>
            </a:r>
            <a:r>
              <a:rPr lang="en-US" dirty="0"/>
              <a:t xml:space="preserve"> ex </a:t>
            </a:r>
            <a:r>
              <a:rPr lang="en-US" dirty="0" err="1"/>
              <a:t>ea</a:t>
            </a:r>
            <a:r>
              <a:rPr lang="en-US" dirty="0"/>
              <a:t xml:space="preserve"> </a:t>
            </a:r>
            <a:r>
              <a:rPr lang="en-US" dirty="0" err="1"/>
              <a:t>commodo</a:t>
            </a:r>
            <a:r>
              <a:rPr lang="en-US" dirty="0"/>
              <a:t xml:space="preserve"> </a:t>
            </a:r>
            <a:r>
              <a:rPr lang="en-US" dirty="0" err="1"/>
              <a:t>consequat</a:t>
            </a:r>
            <a:r>
              <a:rPr lang="en-US" dirty="0"/>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dirty="0"/>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dirty="0"/>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dirty="0"/>
              <a:t>One</a:t>
            </a:r>
          </a:p>
          <a:p>
            <a:pPr lvl="0"/>
            <a:r>
              <a:rPr lang="en-US" dirty="0"/>
              <a:t>Two</a:t>
            </a:r>
          </a:p>
          <a:p>
            <a:pPr lvl="0"/>
            <a:r>
              <a:rPr lang="en-US" dirty="0"/>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dirty="0"/>
              <a:t>Four</a:t>
            </a:r>
          </a:p>
          <a:p>
            <a:pPr lvl="0"/>
            <a:r>
              <a:rPr lang="en-US" dirty="0"/>
              <a:t>Five</a:t>
            </a:r>
          </a:p>
          <a:p>
            <a:pPr lvl="0"/>
            <a:r>
              <a:rPr lang="en-US" dirty="0"/>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dirty="0"/>
              <a:t>Seven</a:t>
            </a:r>
          </a:p>
          <a:p>
            <a:pPr lvl="0"/>
            <a:r>
              <a:rPr lang="en-US" dirty="0"/>
              <a:t>Eight</a:t>
            </a:r>
          </a:p>
          <a:p>
            <a:pPr lvl="0"/>
            <a:r>
              <a:rPr lang="en-US" dirty="0"/>
              <a:t>Nine</a:t>
            </a:r>
          </a:p>
        </p:txBody>
      </p:sp>
    </p:spTree>
    <p:extLst>
      <p:ext uri="{BB962C8B-B14F-4D97-AF65-F5344CB8AC3E}">
        <p14:creationId xmlns:p14="http://schemas.microsoft.com/office/powerpoint/2010/main" val="3801178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dirty="0"/>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Tree>
    <p:extLst>
      <p:ext uri="{BB962C8B-B14F-4D97-AF65-F5344CB8AC3E}">
        <p14:creationId xmlns:p14="http://schemas.microsoft.com/office/powerpoint/2010/main" val="30921821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9006332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6847385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5503519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7724713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945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744595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472283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5778416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42287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5893271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endParaRPr lang="en-US" dirty="0"/>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dirty="0"/>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image" Target="../media/image1.emf"/><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5"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5286" r:id="rId4"/>
    <p:sldLayoutId id="2147485390" r:id="rId5"/>
    <p:sldLayoutId id="2147484610" r:id="rId6"/>
    <p:sldLayoutId id="2147485389" r:id="rId7"/>
    <p:sldLayoutId id="2147485395" r:id="rId8"/>
    <p:sldLayoutId id="2147485396" r:id="rId9"/>
    <p:sldLayoutId id="2147484710" r:id="rId10"/>
    <p:sldLayoutId id="2147484240" r:id="rId11"/>
    <p:sldLayoutId id="2147484910" r:id="rId12"/>
    <p:sldLayoutId id="2147484911" r:id="rId13"/>
    <p:sldLayoutId id="2147485050" r:id="rId14"/>
    <p:sldLayoutId id="2147485165" r:id="rId15"/>
    <p:sldLayoutId id="2147484941" r:id="rId16"/>
    <p:sldLayoutId id="2147484942" r:id="rId17"/>
    <p:sldLayoutId id="2147485162" r:id="rId18"/>
    <p:sldLayoutId id="2147484639" r:id="rId19"/>
    <p:sldLayoutId id="2147484943" r:id="rId20"/>
    <p:sldLayoutId id="2147484603" r:id="rId21"/>
    <p:sldLayoutId id="2147485324" r:id="rId22"/>
    <p:sldLayoutId id="2147485326" r:id="rId23"/>
    <p:sldLayoutId id="2147485327" r:id="rId24"/>
    <p:sldLayoutId id="2147485328" r:id="rId25"/>
    <p:sldLayoutId id="2147485329" r:id="rId26"/>
    <p:sldLayoutId id="2147485330" r:id="rId27"/>
    <p:sldLayoutId id="2147485325" r:id="rId28"/>
    <p:sldLayoutId id="2147485331" r:id="rId29"/>
    <p:sldLayoutId id="2147485332" r:id="rId30"/>
    <p:sldLayoutId id="2147485366" r:id="rId31"/>
    <p:sldLayoutId id="2147485333" r:id="rId32"/>
    <p:sldLayoutId id="2147485334" r:id="rId33"/>
    <p:sldLayoutId id="2147485394" r:id="rId34"/>
    <p:sldLayoutId id="2147485340" r:id="rId35"/>
    <p:sldLayoutId id="2147485346" r:id="rId36"/>
    <p:sldLayoutId id="2147485349" r:id="rId37"/>
    <p:sldLayoutId id="2147485351" r:id="rId38"/>
    <p:sldLayoutId id="2147485369" r:id="rId39"/>
    <p:sldLayoutId id="2147485363" r:id="rId40"/>
    <p:sldLayoutId id="2147485370" r:id="rId41"/>
    <p:sldLayoutId id="2147484833" r:id="rId42"/>
    <p:sldLayoutId id="2147484834" r:id="rId43"/>
    <p:sldLayoutId id="2147484835" r:id="rId44"/>
    <p:sldLayoutId id="2147485385" r:id="rId45"/>
    <p:sldLayoutId id="2147485387" r:id="rId46"/>
    <p:sldLayoutId id="2147485382" r:id="rId47"/>
    <p:sldLayoutId id="2147484922" r:id="rId48"/>
    <p:sldLayoutId id="2147484923" r:id="rId49"/>
    <p:sldLayoutId id="2147485287" r:id="rId50"/>
    <p:sldLayoutId id="2147484924" r:id="rId51"/>
    <p:sldLayoutId id="2147484839" r:id="rId52"/>
    <p:sldLayoutId id="2147484840" r:id="rId53"/>
    <p:sldLayoutId id="2147485383" r:id="rId54"/>
    <p:sldLayoutId id="2147484841" r:id="rId55"/>
    <p:sldLayoutId id="2147484842" r:id="rId56"/>
    <p:sldLayoutId id="2147484843" r:id="rId57"/>
    <p:sldLayoutId id="2147484938" r:id="rId58"/>
    <p:sldLayoutId id="2147484939" r:id="rId59"/>
    <p:sldLayoutId id="2147484940" r:id="rId60"/>
    <p:sldLayoutId id="2147485161" r:id="rId61"/>
    <p:sldLayoutId id="2147485152" r:id="rId62"/>
    <p:sldLayoutId id="2147485153" r:id="rId63"/>
    <p:sldLayoutId id="2147485154" r:id="rId64"/>
    <p:sldLayoutId id="2147485379" r:id="rId65"/>
    <p:sldLayoutId id="2147485380" r:id="rId66"/>
    <p:sldLayoutId id="2147485381" r:id="rId67"/>
    <p:sldLayoutId id="2147484944" r:id="rId68"/>
    <p:sldLayoutId id="2147484945" r:id="rId69"/>
    <p:sldLayoutId id="2147485372" r:id="rId70"/>
    <p:sldLayoutId id="2147485373" r:id="rId71"/>
    <p:sldLayoutId id="2147485388" r:id="rId72"/>
    <p:sldLayoutId id="2147485296" r:id="rId73"/>
    <p:sldLayoutId id="2147485392" r:id="rId74"/>
    <p:sldLayoutId id="2147485393" r:id="rId75"/>
    <p:sldLayoutId id="2147485368" r:id="rId76"/>
    <p:sldLayoutId id="2147485367" r:id="rId77"/>
    <p:sldLayoutId id="2147485292" r:id="rId78"/>
    <p:sldLayoutId id="2147485294" r:id="rId79"/>
    <p:sldLayoutId id="2147485338" r:id="rId80"/>
    <p:sldLayoutId id="2147485339" r:id="rId81"/>
    <p:sldLayoutId id="2147485360" r:id="rId82"/>
    <p:sldLayoutId id="2147485364" r:id="rId83"/>
    <p:sldLayoutId id="2147485365" r:id="rId84"/>
    <p:sldLayoutId id="2147485352" r:id="rId85"/>
    <p:sldLayoutId id="2147485353" r:id="rId86"/>
    <p:sldLayoutId id="2147485354" r:id="rId87"/>
    <p:sldLayoutId id="2147485355" r:id="rId88"/>
    <p:sldLayoutId id="2147485356" r:id="rId89"/>
    <p:sldLayoutId id="2147485374" r:id="rId90"/>
    <p:sldLayoutId id="2147485375" r:id="rId91"/>
    <p:sldLayoutId id="2147485376" r:id="rId92"/>
    <p:sldLayoutId id="2147485377" r:id="rId93"/>
    <p:sldLayoutId id="2147485378" r:id="rId94"/>
    <p:sldLayoutId id="2147485137" r:id="rId95"/>
    <p:sldLayoutId id="2147485138" r:id="rId96"/>
    <p:sldLayoutId id="2147485139" r:id="rId97"/>
    <p:sldLayoutId id="2147485140" r:id="rId98"/>
    <p:sldLayoutId id="2147485141" r:id="rId99"/>
    <p:sldLayoutId id="2147485142" r:id="rId100"/>
    <p:sldLayoutId id="2147484249" r:id="rId101"/>
    <p:sldLayoutId id="2147484640" r:id="rId102"/>
    <p:sldLayoutId id="2147485288" r:id="rId103"/>
    <p:sldLayoutId id="2147485290" r:id="rId104"/>
    <p:sldLayoutId id="2147485289" r:id="rId105"/>
    <p:sldLayoutId id="2147485291" r:id="rId106"/>
    <p:sldLayoutId id="2147484584" r:id="rId107"/>
    <p:sldLayoutId id="2147484583" r:id="rId108"/>
    <p:sldLayoutId id="2147484671" r:id="rId109"/>
    <p:sldLayoutId id="2147484673" r:id="rId110"/>
    <p:sldLayoutId id="2147485391" r:id="rId111"/>
    <p:sldLayoutId id="2147484299" r:id="rId112"/>
    <p:sldLayoutId id="2147484263" r:id="rId11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emf"/></Relationships>
</file>

<file path=ppt/slides/_rels/slide10.xml.rels><?xml version="1.0" encoding="UTF-8"?><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Relationships xmlns="http://schemas.openxmlformats.org/package/2006/relationships"><Relationship Id="rId1" Type="http://schemas.openxmlformats.org/officeDocument/2006/relationships/slideLayout" Target="../slideLayouts/slideLayout105.xml"/></Relationships>
</file>

<file path=ppt/slides/_rels/slide14.xml.rels><?xml version="1.0" encoding="UTF-8"?><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_devlake_prvelocity.png"/></Relationships>
</file>

<file path=ppt/slides/_rels/slide17.xml.rels><?xml version="1.0" encoding="UTF-8"?><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_devlake_adoption.png"/></Relationships>
</file>

<file path=ppt/slides/_rels/slide5.xml.rels><?xml version="1.0" encoding="UTF-8"?><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_devlake_arch.png"/></Relationships>
</file>

<file path=ppt/slides/_rels/slide8.xml.rels><?xml version="1.0" encoding="UTF-8"?><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_devlake_concepts.png"/></Relationships>
</file>

<file path=ppt/slides/_rels/slide9.xml.rels><?xml version="1.0" encoding="UTF-8"?><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dirty="0"/>
              <a:t>Apache DevLake</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A Decision-Maker’s Guide  |  Eldrick Wega · Microsoft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b="1" dirty="0"/>
              <a:t>When DevLake fits — and when it doesn’t</a:t>
            </a:r>
            <a:endParaRPr lang="en-US" dirty="0"/>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buNone/>
            </a:pPr>
            <a:r>
              <a:rPr lang="en-US" b="1" sz="2200" dirty="0"/>
              <a:t>Fits well when…</a:t>
            </a:r>
          </a:p>
          <a:p>
            <a:pPr lvl="0"/>
            <a:r>
              <a:rPr lang="en-US" sz="1600" dirty="0"/>
              <a:t>You’ve rolled out Copilot and leadership wants to see measurable impact on delivery</a:t>
            </a:r>
          </a:p>
          <a:p>
            <a:pPr lvl="0"/>
            <a:r>
              <a:rPr lang="en-US" sz="1600" dirty="0"/>
              <a:t>Your toolchain is mostly GitHub, Azure DevOps, Jira, Jenkins, GitLab, or Bitbucket</a:t>
            </a:r>
          </a:p>
          <a:p>
            <a:pPr lvl="0"/>
            <a:r>
              <a:rPr lang="en-US" sz="1600" dirty="0"/>
              <a:t>You have a DevEx, platform, or engineering productivity team to operate it</a:t>
            </a:r>
          </a:p>
          <a:p>
            <a:pPr lvl="0"/>
            <a:r>
              <a:rPr lang="en-US" sz="1600" dirty="0"/>
              <a:t>You want to own the data and extend with SQL</a:t>
            </a:r>
          </a:p>
          <a:p>
            <a:pPr lvl="0"/>
            <a:r>
              <a:rPr lang="en-US" sz="1600" dirty="0"/>
              <a:t>You’re comfortable running self-hosted Grafana</a:t>
            </a:r>
            <a:endParaRPr lang="en-US" sz="1600"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buNone/>
            </a:pPr>
            <a:r>
              <a:rPr lang="en-US" b="1" sz="2200" dirty="0"/>
              <a:t>Less suitable when…</a:t>
            </a:r>
          </a:p>
          <a:p>
            <a:pPr lvl="0"/>
            <a:r>
              <a:rPr lang="en-US" sz="1600" dirty="0"/>
              <a:t>You’re a small team without dedicated DevEx ownership</a:t>
            </a:r>
          </a:p>
          <a:p>
            <a:pPr lvl="0"/>
            <a:r>
              <a:rPr lang="en-US" sz="1600" dirty="0"/>
              <a:t>You have no CI/CD or incident signals (DORA depends on both)</a:t>
            </a:r>
          </a:p>
          <a:p>
            <a:pPr lvl="0"/>
            <a:r>
              <a:rPr lang="en-US" sz="1600" dirty="0"/>
              <a:t>You need a fully managed SaaS with no operational overhead</a:t>
            </a:r>
          </a:p>
          <a:p>
            <a:pPr lvl="0"/>
            <a:r>
              <a:rPr lang="en-US" sz="1600" dirty="0"/>
              <a:t>Your stack is primarily niche tools with no DevLake connector</a:t>
            </a:r>
          </a:p>
          <a:p>
            <a:pPr lvl="0"/>
            <a:r>
              <a:rPr lang="en-US" sz="1600" dirty="0"/>
              <a:t>You want out-of-box insights with zero configuration</a:t>
            </a:r>
            <a:endParaRPr lang="en-US" sz="1600"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588263" y="457200"/>
            <a:ext cx="11018520" cy="553998"/>
          </a:xfrm>
        </p:spPr>
        <p:txBody>
          <a:bodyPr anchor="ctr">
            <a:spAutoFit/>
          </a:bodyPr>
          <a:lstStyle/>
          <a:p>
            <a:r>
              <a:rPr lang="en-US" b="1" dirty="0"/>
              <a:t>DevLake in context</a:t>
            </a:r>
          </a:p>
        </p:txBody>
      </p:sp>
      <p:cxnSp>
        <p:nvCxnSpPr>
          <p:cNvPr id="12" name="Header Line"/>
          <p:cNvCxnSpPr/>
          <p:nvPr userDrawn="1"/>
        </p:nvCxnSpPr>
        <p:spPr>
          <a:xfrm>
            <a:off x="584200" y="1219200"/>
            <a:ext cx="11025188" cy="0"/>
          </a:xfrm>
          <a:prstGeom prst="line">
            <a:avLst/>
          </a:prstGeom>
          <a:ln w="25400">
            <a:solidFill>
              <a:schemeClr val="tx2"/>
            </a:solidFill>
          </a:ln>
        </p:spPr>
      </p:cxnSp>
      <p:sp>
        <p:nvSpPr>
          <p:cNvPr id="20" name="Col1"/>
          <p:cNvSpPr txBox="1"/>
          <p:nvPr/>
        </p:nvSpPr>
        <p:spPr>
          <a:xfrm>
            <a:off x="584200" y="1400000"/>
            <a:ext cx="2700000" cy="4800000"/>
          </a:xfrm>
          <a:prstGeom prst="rect">
            <a:avLst/>
          </a:prstGeom>
          <a:noFill/>
        </p:spPr>
        <p:txBody>
          <a:bodyPr wrap="square"/>
          <a:lstStyle/>
          <a:p>
            <a:pPr algn="l"/>
            <a:r>
              <a:rPr lang="en-US" b="1" sz="1700" dirty="0">
                <a:solidFill>
                  <a:srgbClr val="243A5E"/>
                </a:solidFill>
              </a:rPr>
              <a:t>Capability</a:t>
            </a:r>
          </a:p>
          <a:p>
            <a:pPr algn="l"/>
            <a:endParaRPr lang="en-US" sz="1400"/>
          </a:p>
          <a:p>
            <a:pPr algn="l"/>
            <a:r>
              <a:rPr lang="en-US" sz="1500" dirty="0"/>
              <a:t>Copilot usage data</a:t>
            </a:r>
          </a:p>
          <a:p>
            <a:pPr algn="l"/>
            <a:r>
              <a:rPr lang="en-US" sz="1500" dirty="0"/>
              <a:t>DORA metrics</a:t>
            </a:r>
          </a:p>
          <a:p>
            <a:pPr algn="l"/>
            <a:r>
              <a:rPr lang="en-US" sz="1500" dirty="0"/>
              <a:t>Cross-tool correlation</a:t>
            </a:r>
          </a:p>
          <a:p>
            <a:pPr algn="l"/>
            <a:r>
              <a:rPr lang="en-US" sz="1500" dirty="0"/>
              <a:t>SQL-level extensibility</a:t>
            </a:r>
          </a:p>
          <a:p>
            <a:pPr algn="l"/>
            <a:r>
              <a:rPr lang="en-US" sz="1500" dirty="0"/>
              <a:t>Cost model</a:t>
            </a:r>
          </a:p>
        </p:txBody>
      </p:sp>
      <p:sp>
        <p:nvSpPr>
          <p:cNvPr id="21" name="Col2"/>
          <p:cNvSpPr txBox="1"/>
          <p:nvPr/>
        </p:nvSpPr>
        <p:spPr>
          <a:xfrm>
            <a:off x="3400000" y="1400000"/>
            <a:ext cx="2700000" cy="4800000"/>
          </a:xfrm>
          <a:prstGeom prst="rect">
            <a:avLst/>
          </a:prstGeom>
          <a:noFill/>
        </p:spPr>
        <p:txBody>
          <a:bodyPr wrap="square"/>
          <a:lstStyle/>
          <a:p>
            <a:pPr algn="l"/>
            <a:r>
              <a:rPr lang="en-US" b="1" sz="1700" dirty="0">
                <a:solidFill>
                  <a:srgbClr val="0078D4"/>
                </a:solidFill>
              </a:rPr>
              <a:t>Apache DevLake</a:t>
            </a:r>
          </a:p>
          <a:p>
            <a:pPr algn="l"/>
            <a:endParaRPr lang="en-US" sz="1400"/>
          </a:p>
          <a:p>
            <a:pPr algn="l"/>
            <a:r>
              <a:rPr lang="en-US" sz="1500" dirty="0"/>
              <a:t>Yes (normalised)</a:t>
            </a:r>
          </a:p>
          <a:p>
            <a:pPr algn="l"/>
            <a:r>
              <a:rPr lang="en-US" sz="1500" dirty="0"/>
              <a:t>Built-in</a:t>
            </a:r>
          </a:p>
          <a:p>
            <a:pPr algn="l"/>
            <a:r>
              <a:rPr lang="en-US" sz="1500" dirty="0"/>
              <a:t>Yes (SQL)</a:t>
            </a:r>
          </a:p>
          <a:p>
            <a:pPr algn="l"/>
            <a:r>
              <a:rPr lang="en-US" sz="1500" dirty="0"/>
              <a:t>Full</a:t>
            </a:r>
          </a:p>
          <a:p>
            <a:pPr algn="l"/>
            <a:r>
              <a:rPr lang="en-US" sz="1500" dirty="0"/>
              <a:t>OSS + infra (~$30–50/mo on Azure)</a:t>
            </a:r>
          </a:p>
        </p:txBody>
      </p:sp>
      <p:sp>
        <p:nvSpPr>
          <p:cNvPr id="22" name="Col3"/>
          <p:cNvSpPr txBox="1"/>
          <p:nvPr/>
        </p:nvSpPr>
        <p:spPr>
          <a:xfrm>
            <a:off x="6200000" y="1400000"/>
            <a:ext cx="2700000" cy="4800000"/>
          </a:xfrm>
          <a:prstGeom prst="rect">
            <a:avLst/>
          </a:prstGeom>
          <a:noFill/>
        </p:spPr>
        <p:txBody>
          <a:bodyPr wrap="square"/>
          <a:lstStyle/>
          <a:p>
            <a:pPr algn="l"/>
            <a:r>
              <a:rPr lang="en-US" b="1" sz="1700" dirty="0">
                <a:solidFill>
                  <a:srgbClr val="243A5E"/>
                </a:solidFill>
              </a:rPr>
              <a:t>GitHub built-ins</a:t>
            </a:r>
          </a:p>
          <a:p>
            <a:pPr algn="l"/>
            <a:endParaRPr lang="en-US" sz="1400"/>
          </a:p>
          <a:p>
            <a:pPr algn="l"/>
            <a:r>
              <a:rPr lang="en-US" sz="1500" dirty="0"/>
              <a:t>Yes (native)</a:t>
            </a:r>
          </a:p>
          <a:p>
            <a:pPr algn="l"/>
            <a:r>
              <a:rPr lang="en-US" sz="1500" dirty="0"/>
              <a:t>No</a:t>
            </a:r>
          </a:p>
          <a:p>
            <a:pPr algn="l"/>
            <a:r>
              <a:rPr lang="en-US" sz="1500" dirty="0"/>
              <a:t>No</a:t>
            </a:r>
          </a:p>
          <a:p>
            <a:pPr algn="l"/>
            <a:r>
              <a:rPr lang="en-US" sz="1500" dirty="0"/>
              <a:t>Limited</a:t>
            </a:r>
          </a:p>
          <a:p>
            <a:pPr algn="l"/>
            <a:r>
              <a:rPr lang="en-US" sz="1500" dirty="0"/>
              <a:t>Included</a:t>
            </a:r>
          </a:p>
        </p:txBody>
      </p:sp>
      <p:sp>
        <p:nvSpPr>
          <p:cNvPr id="23" name="Col4"/>
          <p:cNvSpPr txBox="1"/>
          <p:nvPr/>
        </p:nvSpPr>
        <p:spPr>
          <a:xfrm>
            <a:off x="9000000" y="1400000"/>
            <a:ext cx="2700000" cy="4800000"/>
          </a:xfrm>
          <a:prstGeom prst="rect">
            <a:avLst/>
          </a:prstGeom>
          <a:noFill/>
        </p:spPr>
        <p:txBody>
          <a:bodyPr wrap="square"/>
          <a:lstStyle/>
          <a:p>
            <a:pPr algn="l"/>
            <a:r>
              <a:rPr lang="en-US" b="1" sz="1700" dirty="0">
                <a:solidFill>
                  <a:srgbClr val="243A5E"/>
                </a:solidFill>
              </a:rPr>
              <a:t>Commercial DevEx</a:t>
            </a:r>
          </a:p>
          <a:p>
            <a:pPr algn="l"/>
            <a:r>
              <a:rPr lang="en-US" b="1" sz="1200" i="1" dirty="0">
                <a:solidFill>
                  <a:srgbClr val="595959"/>
                </a:solidFill>
              </a:rPr>
              <a:t>(LinearB, Jellyfish, Swarmia)</a:t>
            </a:r>
          </a:p>
          <a:p>
            <a:pPr algn="l"/>
            <a:r>
              <a:rPr lang="en-US" sz="1500" dirty="0"/>
              <a:t>Via integrations</a:t>
            </a:r>
          </a:p>
          <a:p>
            <a:pPr algn="l"/>
            <a:r>
              <a:rPr lang="en-US" sz="1500" dirty="0"/>
              <a:t>Yes</a:t>
            </a:r>
          </a:p>
          <a:p>
            <a:pPr algn="l"/>
            <a:r>
              <a:rPr lang="en-US" sz="1500" dirty="0"/>
              <a:t>Yes (proprietary)</a:t>
            </a:r>
          </a:p>
          <a:p>
            <a:pPr algn="l"/>
            <a:r>
              <a:rPr lang="en-US" sz="1500" dirty="0"/>
              <a:t>Limited</a:t>
            </a:r>
          </a:p>
          <a:p>
            <a:pPr algn="l"/>
            <a:r>
              <a:rPr lang="en-US" sz="1500" dirty="0"/>
              <a:t>$ per seat</a:t>
            </a:r>
          </a:p>
        </p:txBody>
      </p:sp>
      <p:sp>
        <p:nvSpPr>
          <p:cNvPr id="24" name="Footnote"/>
          <p:cNvSpPr txBox="1"/>
          <p:nvPr/>
        </p:nvSpPr>
        <p:spPr>
          <a:xfrm>
            <a:off x="584200" y="6200000"/>
            <a:ext cx="11025188" cy="500000"/>
          </a:xfrm>
          <a:prstGeom prst="rect">
            <a:avLst/>
          </a:prstGeom>
          <a:noFill/>
        </p:spPr>
        <p:txBody>
          <a:bodyPr wrap="square"/>
          <a:lstStyle/>
          <a:p>
            <a:pPr algn="l"/>
            <a:r>
              <a:rPr lang="en-US" sz="1100" i="1" dirty="0">
                <a:solidFill>
                  <a:srgbClr val="595959"/>
                </a:solidFill>
              </a:rPr>
              <a:t>Not a feature scorecard — a shape-of-landscape view. Choose based on ownership model, data access, and your team’s extensibility needs.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53998"/>
          </a:xfrm>
        </p:spPr>
        <p:txBody>
          <a:bodyPr>
            <a:spAutoFit/>
          </a:bodyPr>
          <a:lstStyle/>
          <a:p>
            <a:r>
              <a:rPr lang="en-US" b="1" dirty="0"/>
              <a:t>Cost, ownership, and the fine print</a:t>
            </a:r>
          </a:p>
        </p:txBody>
      </p:sp>
      <p:sp>
        <p:nvSpPr>
          <p:cNvPr id="12" name="Subhead 1"/>
          <p:cNvSpPr>
            <a:spLocks noGrp="1"/>
          </p:cNvSpPr>
          <p:nvPr>
            <p:ph type="body" sz="quarter" idx="16"/>
          </p:nvPr>
        </p:nvSpPr>
        <p:spPr>
          <a:xfrm>
            <a:off x="584200" y="1436688"/>
            <a:ext cx="5219700" cy="600000"/>
          </a:xfrm>
        </p:spPr>
        <p:txBody>
          <a:bodyPr anchor="t"/>
          <a:lstStyle>
            <a:lvl1pPr marL="0" indent="0">
              <a:buNone/>
              <a:defRPr sz="2400">
                <a:solidFill>
                  <a:schemeClr val="tx1"/>
                </a:solidFill>
                <a:latin typeface="+mj-lt"/>
              </a:defRPr>
            </a:lvl1pPr>
          </a:lstStyle>
          <a:p>
            <a:pPr lvl="0"/>
            <a:r>
              <a:rPr lang="en-US" b="1" dirty="0"/>
              <a:t>Cost &amp; operations</a:t>
            </a:r>
          </a:p>
        </p:txBody>
      </p:sp>
      <p:sp>
        <p:nvSpPr>
          <p:cNvPr id="8" name="Body 1"/>
          <p:cNvSpPr>
            <a:spLocks noGrp="1"/>
          </p:cNvSpPr>
          <p:nvPr>
            <p:ph type="body" sz="quarter" idx="14"/>
          </p:nvPr>
        </p:nvSpPr>
        <p:spPr>
          <a:xfrm>
            <a:off x="584200" y="2150000"/>
            <a:ext cx="5219700" cy="4400000"/>
          </a:xfrm>
        </p:spPr>
        <p:txBody>
          <a:bodyPr/>
          <a:lstStyle/>
          <a:p>
            <a:pPr lvl="0"/>
            <a:r>
              <a:rPr lang="en-US" sz="1700" dirty="0"/>
              <a:t>Local: free (Docker on a developer laptop)</a:t>
            </a:r>
          </a:p>
          <a:p>
            <a:pPr lvl="0"/>
            <a:r>
              <a:rPr lang="en-US" sz="1700" dirty="0"/>
              <a:t>Azure: ~$30–50 USD/month — Azure Container Instances + managed MySQL + Key Vault</a:t>
            </a:r>
          </a:p>
          <a:p>
            <a:pPr lvl="0"/>
            <a:r>
              <a:rPr lang="en-US" sz="1700" dirty="0"/>
              <a:t>Owned by a DevEx, platform, or engineering productivity team — not individual devs</a:t>
            </a:r>
          </a:p>
          <a:p>
            <a:pPr lvl="0"/>
            <a:r>
              <a:rPr lang="en-US" sz="1700" dirty="0"/>
              <a:t>Access via PATs or service credentials per data source</a:t>
            </a:r>
            <a:endParaRPr lang="en-US" sz="1700" dirty="0"/>
          </a:p>
        </p:txBody>
      </p:sp>
      <p:sp>
        <p:nvSpPr>
          <p:cNvPr id="13" name="Subhead 2"/>
          <p:cNvSpPr>
            <a:spLocks noGrp="1"/>
          </p:cNvSpPr>
          <p:nvPr>
            <p:ph type="body" sz="quarter" idx="17"/>
          </p:nvPr>
        </p:nvSpPr>
        <p:spPr>
          <a:xfrm>
            <a:off x="6397625" y="1436688"/>
            <a:ext cx="5219700" cy="600000"/>
          </a:xfrm>
        </p:spPr>
        <p:txBody>
          <a:bodyPr anchor="t"/>
          <a:lstStyle>
            <a:lvl1pPr marL="0" indent="0">
              <a:buNone/>
              <a:defRPr sz="2400">
                <a:solidFill>
                  <a:schemeClr val="tx1"/>
                </a:solidFill>
                <a:latin typeface="+mj-lt"/>
              </a:defRPr>
            </a:lvl1pPr>
          </a:lstStyle>
          <a:p>
            <a:pPr lvl="0"/>
            <a:r>
              <a:rPr lang="en-US" b="1" dirty="0"/>
              <a:t>Things to know</a:t>
            </a:r>
          </a:p>
        </p:txBody>
      </p:sp>
      <p:sp>
        <p:nvSpPr>
          <p:cNvPr id="10" name="Body 2"/>
          <p:cNvSpPr>
            <a:spLocks noGrp="1"/>
          </p:cNvSpPr>
          <p:nvPr>
            <p:ph type="body" sz="quarter" idx="15"/>
          </p:nvPr>
        </p:nvSpPr>
        <p:spPr>
          <a:xfrm>
            <a:off x="6397625" y="2150000"/>
            <a:ext cx="5219700" cy="4400000"/>
          </a:xfrm>
        </p:spPr>
        <p:txBody>
          <a:bodyPr/>
          <a:lstStyle/>
          <a:p>
            <a:pPr lvl="0"/>
            <a:r>
              <a:rPr lang="en-US" sz="1700" dirty="0"/>
              <a:t xml:space="preserve">Apache Software Foundation </a:t>
            </a:r>
            <a:r>
              <a:rPr lang="en-US" sz="1700" i="1" dirty="0"/>
              <a:t>Incubating</a:t>
            </a:r>
            <a:r>
              <a:rPr lang="en-US" sz="1700" dirty="0"/>
              <a:t xml:space="preserve"> — maturing project, not yet top-level</a:t>
            </a:r>
          </a:p>
          <a:p>
            <a:pPr lvl="0"/>
            <a:r>
              <a:rPr lang="en-US" sz="1700" dirty="0"/>
              <a:t>Some tools need webhooks or custom plugins (e.g., Azure Pipelines)</a:t>
            </a:r>
          </a:p>
          <a:p>
            <a:pPr lvl="0"/>
            <a:r>
              <a:rPr lang="en-US" sz="1700" dirty="0"/>
              <a:t>Data freshness depends on Blueprint sync cadence (daily default)</a:t>
            </a:r>
          </a:p>
          <a:p>
            <a:pPr lvl="0"/>
            <a:r>
              <a:rPr lang="en-US" sz="1700" dirty="0"/>
              <a:t>DORA accuracy depends on Scope Config (deployment patterns, incident labels) being set correctly</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Part 3</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Adopting DevLake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588263" y="457200"/>
            <a:ext cx="11018520" cy="553998"/>
          </a:xfrm>
        </p:spPr>
        <p:txBody>
          <a:bodyPr>
            <a:spAutoFit/>
          </a:bodyPr>
          <a:lstStyle/>
          <a:p>
            <a:r>
              <a:rPr lang="en-US" b="1" dirty="0"/>
              <a:t>A practical adoption path</a:t>
            </a:r>
          </a:p>
        </p:txBody>
      </p:sp>
      <p:cxnSp>
        <p:nvCxnSpPr>
          <p:cNvPr id="30" name="Header Line"/>
          <p:cNvCxnSpPr/>
          <p:nvPr userDrawn="1"/>
        </p:nvCxnSpPr>
        <p:spPr>
          <a:xfrm>
            <a:off x="584200" y="1219200"/>
            <a:ext cx="11025188" cy="0"/>
          </a:xfrm>
          <a:prstGeom prst="line">
            <a:avLst/>
          </a:prstGeom>
          <a:ln w="25400">
            <a:solidFill>
              <a:schemeClr val="tx2"/>
            </a:solidFill>
          </a:ln>
        </p:spPr>
      </p:cxnSp>
      <p:sp>
        <p:nvSpPr>
          <p:cNvPr id="40" name="Sub1"/>
          <p:cNvSpPr txBox="1"/>
          <p:nvPr/>
        </p:nvSpPr>
        <p:spPr>
          <a:xfrm>
            <a:off x="584200" y="1400000"/>
            <a:ext cx="2700000" cy="900000"/>
          </a:xfrm>
          <a:prstGeom prst="rect">
            <a:avLst/>
          </a:prstGeom>
          <a:noFill/>
        </p:spPr>
        <p:txBody>
          <a:bodyPr wrap="square"/>
          <a:lstStyle/>
          <a:p>
            <a:pPr algn="l"/>
            <a:r>
              <a:rPr lang="en-US" b="1" sz="1800" dirty="0">
                <a:solidFill>
                  <a:srgbClr val="0078D4"/>
                </a:solidFill>
              </a:rPr>
              <a:t>Phase 1 — Foundation</a:t>
            </a:r>
          </a:p>
          <a:p>
            <a:pPr algn="l"/>
            <a:r>
              <a:rPr lang="en-US" sz="1300" i="1" dirty="0">
                <a:solidFill>
                  <a:srgbClr val="595959"/>
                </a:solidFill>
              </a:rPr>
              <a:t>~1 week</a:t>
            </a:r>
          </a:p>
        </p:txBody>
      </p:sp>
      <p:sp>
        <p:nvSpPr>
          <p:cNvPr id="41" name="Body1"/>
          <p:cNvSpPr txBox="1"/>
          <p:nvPr/>
        </p:nvSpPr>
        <p:spPr>
          <a:xfrm>
            <a:off x="584200" y="2400000"/>
            <a:ext cx="2700000" cy="4000000"/>
          </a:xfrm>
          <a:prstGeom prst="rect">
            <a:avLst/>
          </a:prstGeom>
          <a:noFill/>
        </p:spPr>
        <p:txBody>
          <a:bodyPr wrap="square"/>
          <a:lstStyle/>
          <a:p>
            <a:pPr algn="l"/>
            <a:r>
              <a:rPr lang="en-US" sz="1500" dirty="0"/>
              <a:t>Local Docker deployment. Connect one or two source tools. Onboard 2 pilot teams. Prove DORA + Copilot data flows end-to-end.</a:t>
            </a:r>
          </a:p>
        </p:txBody>
      </p:sp>
      <p:sp>
        <p:nvSpPr>
          <p:cNvPr id="42" name="Sub2"/>
          <p:cNvSpPr txBox="1"/>
          <p:nvPr/>
        </p:nvSpPr>
        <p:spPr>
          <a:xfrm>
            <a:off x="3400000" y="1400000"/>
            <a:ext cx="2700000" cy="900000"/>
          </a:xfrm>
          <a:prstGeom prst="rect">
            <a:avLst/>
          </a:prstGeom>
          <a:noFill/>
        </p:spPr>
        <p:txBody>
          <a:bodyPr wrap="square"/>
          <a:lstStyle/>
          <a:p>
            <a:pPr algn="l"/>
            <a:r>
              <a:rPr lang="en-US" b="1" sz="1800" dirty="0">
                <a:solidFill>
                  <a:srgbClr val="0078D4"/>
                </a:solidFill>
              </a:rPr>
              <a:t>Phase 2 — Expand</a:t>
            </a:r>
          </a:p>
          <a:p>
            <a:pPr algn="l"/>
            <a:r>
              <a:rPr lang="en-US" sz="1300" i="1" dirty="0">
                <a:solidFill>
                  <a:srgbClr val="595959"/>
                </a:solidFill>
              </a:rPr>
              <a:t>weeks 2–4</a:t>
            </a:r>
          </a:p>
        </p:txBody>
      </p:sp>
      <p:sp>
        <p:nvSpPr>
          <p:cNvPr id="43" name="Body2"/>
          <p:cNvSpPr txBox="1"/>
          <p:nvPr/>
        </p:nvSpPr>
        <p:spPr>
          <a:xfrm>
            <a:off x="3400000" y="2400000"/>
            <a:ext cx="2700000" cy="4000000"/>
          </a:xfrm>
          <a:prstGeom prst="rect">
            <a:avLst/>
          </a:prstGeom>
          <a:noFill/>
        </p:spPr>
        <p:txBody>
          <a:bodyPr wrap="square"/>
          <a:lstStyle/>
          <a:p>
            <a:pPr algn="l"/>
            <a:r>
              <a:rPr lang="en-US" sz="1500" dirty="0"/>
              <a:t>Move to Azure-hosted instance. Add remaining connectors. Onboard priority teams or business units. Produce first cross-team AI impact views.</a:t>
            </a:r>
          </a:p>
        </p:txBody>
      </p:sp>
      <p:sp>
        <p:nvSpPr>
          <p:cNvPr id="44" name="Sub3"/>
          <p:cNvSpPr txBox="1"/>
          <p:nvPr/>
        </p:nvSpPr>
        <p:spPr>
          <a:xfrm>
            <a:off x="6200000" y="1400000"/>
            <a:ext cx="2700000" cy="900000"/>
          </a:xfrm>
          <a:prstGeom prst="rect">
            <a:avLst/>
          </a:prstGeom>
          <a:noFill/>
        </p:spPr>
        <p:txBody>
          <a:bodyPr wrap="square"/>
          <a:lstStyle/>
          <a:p>
            <a:pPr algn="l"/>
            <a:r>
              <a:rPr lang="en-US" b="1" sz="1800" dirty="0">
                <a:solidFill>
                  <a:srgbClr val="0078D4"/>
                </a:solidFill>
              </a:rPr>
              <a:t>Phase 3 — Optimise</a:t>
            </a:r>
          </a:p>
          <a:p>
            <a:pPr algn="l"/>
            <a:r>
              <a:rPr lang="en-US" sz="1300" i="1" dirty="0">
                <a:solidFill>
                  <a:srgbClr val="595959"/>
                </a:solidFill>
              </a:rPr>
              <a:t>month 2</a:t>
            </a:r>
          </a:p>
        </p:txBody>
      </p:sp>
      <p:sp>
        <p:nvSpPr>
          <p:cNvPr id="45" name="Body3"/>
          <p:cNvSpPr txBox="1"/>
          <p:nvPr/>
        </p:nvSpPr>
        <p:spPr>
          <a:xfrm>
            <a:off x="6200000" y="2400000"/>
            <a:ext cx="2700000" cy="4000000"/>
          </a:xfrm>
          <a:prstGeom prst="rect">
            <a:avLst/>
          </a:prstGeom>
          <a:noFill/>
        </p:spPr>
        <p:txBody>
          <a:bodyPr wrap="square"/>
          <a:lstStyle/>
          <a:p>
            <a:pPr algn="l"/>
            <a:r>
              <a:rPr lang="en-US" sz="1500" dirty="0"/>
              <a:t>Tune Scope Configs. Build comparison dashboards across teams. Add PR lifecycle metrics. Migrate source hosts if in progress.</a:t>
            </a:r>
          </a:p>
        </p:txBody>
      </p:sp>
      <p:sp>
        <p:nvSpPr>
          <p:cNvPr id="46" name="Sub4"/>
          <p:cNvSpPr txBox="1"/>
          <p:nvPr/>
        </p:nvSpPr>
        <p:spPr>
          <a:xfrm>
            <a:off x="9000000" y="1400000"/>
            <a:ext cx="2700000" cy="900000"/>
          </a:xfrm>
          <a:prstGeom prst="rect">
            <a:avLst/>
          </a:prstGeom>
          <a:noFill/>
        </p:spPr>
        <p:txBody>
          <a:bodyPr wrap="square"/>
          <a:lstStyle/>
          <a:p>
            <a:pPr algn="l"/>
            <a:r>
              <a:rPr lang="en-US" b="1" sz="1800" dirty="0">
                <a:solidFill>
                  <a:srgbClr val="0078D4"/>
                </a:solidFill>
              </a:rPr>
              <a:t>Phase 4 — Mature</a:t>
            </a:r>
          </a:p>
          <a:p>
            <a:pPr algn="l"/>
            <a:r>
              <a:rPr lang="en-US" sz="1300" i="1" dirty="0">
                <a:solidFill>
                  <a:srgbClr val="595959"/>
                </a:solidFill>
              </a:rPr>
              <a:t>month 3+</a:t>
            </a:r>
          </a:p>
        </p:txBody>
      </p:sp>
      <p:sp>
        <p:nvSpPr>
          <p:cNvPr id="47" name="Body4"/>
          <p:cNvSpPr txBox="1"/>
          <p:nvPr/>
        </p:nvSpPr>
        <p:spPr>
          <a:xfrm>
            <a:off x="9000000" y="2400000"/>
            <a:ext cx="2700000" cy="4000000"/>
          </a:xfrm>
          <a:prstGeom prst="rect">
            <a:avLst/>
          </a:prstGeom>
          <a:noFill/>
        </p:spPr>
        <p:txBody>
          <a:bodyPr wrap="square"/>
          <a:lstStyle/>
          <a:p>
            <a:pPr algn="l"/>
            <a:r>
              <a:rPr lang="en-US" sz="1500" dirty="0"/>
              <a:t>Extend with custom plugins or webhooks for unsupported tools. Integrate incidents. Export to enterprise data warehouse for business blending.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400000" cy="900000"/>
          </a:xfrm>
        </p:spPr>
        <p:txBody>
          <a:bodyPr/>
          <a:lstStyle>
            <a:lvl1pPr>
              <a:defRPr sz="2400">
                <a:solidFill>
                  <a:schemeClr val="tx1"/>
                </a:solidFill>
              </a:defRPr>
            </a:lvl1pPr>
          </a:lstStyle>
          <a:p>
            <a:r>
              <a:rPr lang="en-US" b="1" sz="2400" dirty="0"/>
              <a:t>Getting started with gh-devlake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Install &amp; initialise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1200000"/>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sz="1800" dirty="0"/>
              <a:t>gh extension install DevExpGBB/gh-devlake</a:t>
            </a:r>
          </a:p>
          <a:p>
            <a:pPr lvl="0"/>
            <a:r>
              <a:rPr lang="en-US" sz="1800" dirty="0"/>
              <a:t>gh devlake init</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500000"/>
            <a:ext cx="4100000" cy="4800000"/>
          </a:xfrm>
        </p:spPr>
        <p:txBody>
          <a:bodyPr wrap="square"/>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b="1" sz="1500" dirty="0"/>
              <a:t>One command</a:t>
            </a:r>
            <a:r>
              <a:rPr lang="en-US" sz="1500" dirty="0"/>
              <a:t xml:space="preserve"> — install the GitHub CLI extension</a:t>
            </a:r>
          </a:p>
          <a:p>
            <a:pPr lvl="0"/>
            <a:r>
              <a:rPr lang="en-US" b="1" sz="1500" dirty="0"/>
              <a:t>Deploy anywhere</a:t>
            </a:r>
            <a:r>
              <a:rPr lang="en-US" sz="1500" dirty="0"/>
              <a:t xml:space="preserve"> — local Docker or Azure via Bicep (~$30–50/mo)</a:t>
            </a:r>
          </a:p>
          <a:p>
            <a:pPr lvl="0"/>
            <a:r>
              <a:rPr lang="en-US" b="1" sz="1500" dirty="0"/>
              <a:t>Guided wizard</a:t>
            </a:r>
            <a:r>
              <a:rPr lang="en-US" sz="1500" dirty="0"/>
              <a:t xml:space="preserve"> — deploy → connect → scope → project → first sync</a:t>
            </a:r>
          </a:p>
          <a:p>
            <a:pPr lvl="0"/>
            <a:r>
              <a:rPr lang="en-US" b="1" sz="1500" dirty="0"/>
              <a:t>Dashboards live at</a:t>
            </a:r>
            <a:r>
              <a:rPr lang="en-US" sz="1500" dirty="0"/>
              <a:t xml:space="preserve"> http://localhost:3002 (admin / admin)</a:t>
            </a:r>
          </a:p>
          <a:p>
            <a:pPr lvl="0"/>
            <a:r>
              <a:rPr lang="en-US" b="1" sz="1500" dirty="0"/>
              <a:t xml:space="preserve">Repo: </a:t>
            </a:r>
            <a:r>
              <a:rPr lang="en-US" sz="1500" dirty="0"/>
              <a:t>github.com/DevExpGbb/gh-devlake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584200" y="457200"/>
            <a:ext cx="11025188" cy="500000"/>
          </a:xfrm>
        </p:spPr>
        <p:txBody>
          <a:bodyPr tIns="64008"/>
          <a:lstStyle>
            <a:lvl1pPr>
              <a:defRPr sz="2400" spc="0">
                <a:latin typeface="+mj-lt"/>
                <a:cs typeface="Segoe UI" panose="020B0502040204020203" pitchFamily="34" charset="0"/>
              </a:defRPr>
            </a:lvl1pPr>
          </a:lstStyle>
          <a:p>
            <a:r>
              <a:rPr lang="en-US" b="1" dirty="0"/>
              <a:t>Example: PR Velocity Impact</a:t>
            </a:r>
          </a:p>
        </p:txBody>
      </p:sp>
      <p:pic>
        <p:nvPicPr>
          <p:cNvPr id="10" name="PR Velocity Chart"/>
          <p:cNvPicPr>
            <a:picLocks noChangeAspect="1"/>
          </p:cNvPicPr>
          <p:nvPr/>
        </p:nvPicPr>
        <p:blipFill>
          <a:blip r:embed="rId2"/>
          <a:stretch>
            <a:fillRect/>
          </a:stretch>
        </p:blipFill>
        <p:spPr>
          <a:xfrm>
            <a:off x="1500000" y="1150000"/>
            <a:ext cx="9200000" cy="4800000"/>
          </a:xfrm>
          <a:prstGeom prst="rect">
            <a:avLst/>
          </a:prstGeom>
        </p:spPr>
      </p:pic>
      <p:sp>
        <p:nvSpPr>
          <p:cNvPr id="11" name="Caption"/>
          <p:cNvSpPr txBox="1"/>
          <p:nvPr/>
        </p:nvSpPr>
        <p:spPr>
          <a:xfrm>
            <a:off x="584200" y="6100000"/>
            <a:ext cx="11025188" cy="600000"/>
          </a:xfrm>
          <a:prstGeom prst="rect">
            <a:avLst/>
          </a:prstGeom>
          <a:noFill/>
        </p:spPr>
        <p:txBody>
          <a:bodyPr wrap="square"/>
          <a:lstStyle/>
          <a:p>
            <a:pPr algn="ctr"/>
            <a:r>
              <a:rPr lang="en-US" sz="1300" i="1" dirty="0">
                <a:solidFill>
                  <a:srgbClr val="595959"/>
                </a:solidFill>
              </a:rPr>
              <a:t>Correlating Copilot adoption with PR cycle time reveals a −76.8% change in cycle time between the lowest and highest adoption tiers. Every panel is a SQL query you can inspect and extend.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b="1" dirty="0"/>
              <a:t>Resources &amp; next steps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000">
                <a:latin typeface="+mj-lt"/>
              </a:defRPr>
            </a:lvl1pPr>
          </a:lstStyle>
          <a:p>
            <a:pPr lvl="0"/>
            <a:r>
              <a:rPr lang="en-US" b="1" dirty="0"/>
              <a:t>Deploy</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1100000"/>
          </a:xfrm>
        </p:spPr>
        <p:txBody>
          <a:bodyPr/>
          <a:lstStyle>
            <a:lvl1pPr>
              <a:defRPr sz="1300">
                <a:solidFill>
                  <a:schemeClr val="accent6"/>
                </a:solidFill>
              </a:defRPr>
            </a:lvl1pPr>
          </a:lstStyle>
          <a:p>
            <a:pPr lvl="0"/>
            <a:r>
              <a:rPr lang="en-US" dirty="0"/>
              <a:t>gh-devlake (GitHub CLI extension)</a:t>
            </a:r>
          </a:p>
          <a:p>
            <a:pPr lvl="0"/>
            <a:r>
              <a:rPr lang="en-US" dirty="0"/>
              <a:t>Docker Compose (local)</a:t>
            </a:r>
          </a:p>
          <a:p>
            <a:pPr lvl="0"/>
            <a:r>
              <a:rPr lang="en-US" dirty="0"/>
              <a:t>Azure Bicep templates</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000">
                <a:latin typeface="+mj-lt"/>
              </a:defRPr>
            </a:lvl1pPr>
          </a:lstStyle>
          <a:p>
            <a:pPr lvl="0"/>
            <a:r>
              <a:rPr lang="en-US" b="1" dirty="0"/>
              <a:t>Read</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1100000"/>
          </a:xfrm>
        </p:spPr>
        <p:txBody>
          <a:bodyPr/>
          <a:lstStyle>
            <a:lvl1pPr>
              <a:defRPr sz="1300">
                <a:solidFill>
                  <a:schemeClr val="accent6"/>
                </a:solidFill>
              </a:defRPr>
            </a:lvl1pPr>
          </a:lstStyle>
          <a:p>
            <a:pPr lvl="0"/>
            <a:r>
              <a:rPr lang="en-US" dirty="0"/>
              <a:t>devlake.apache.org</a:t>
            </a:r>
          </a:p>
          <a:p>
            <a:pPr lvl="0"/>
            <a:r>
              <a:rPr lang="en-US" dirty="0"/>
              <a:t>github.com/apache/incubator-devlake</a:t>
            </a:r>
          </a:p>
          <a:p>
            <a:pPr lvl="0"/>
            <a:r>
              <a:rPr lang="en-US" dirty="0"/>
              <a:t>DORA &amp; Copilot metric docs</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000">
                <a:latin typeface="+mj-lt"/>
              </a:defRPr>
            </a:lvl1pPr>
          </a:lstStyle>
          <a:p>
            <a:pPr lvl="0"/>
            <a:r>
              <a:rPr lang="en-US" b="1" dirty="0"/>
              <a:t>Dashboards</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1100000"/>
          </a:xfrm>
        </p:spPr>
        <p:txBody>
          <a:bodyPr/>
          <a:lstStyle>
            <a:lvl1pPr>
              <a:defRPr sz="1300">
                <a:solidFill>
                  <a:schemeClr val="accent6"/>
                </a:solidFill>
              </a:defRPr>
            </a:lvl1pPr>
          </a:lstStyle>
          <a:p>
            <a:pPr lvl="0"/>
            <a:r>
              <a:rPr lang="en-US" dirty="0"/>
              <a:t>Grafana at localhost:3002</a:t>
            </a:r>
          </a:p>
          <a:p>
            <a:pPr lvl="0"/>
            <a:r>
              <a:rPr lang="en-US" dirty="0"/>
              <a:t>Default login: admin / admin</a:t>
            </a:r>
          </a:p>
          <a:p>
            <a:pPr lvl="0"/>
            <a:r>
              <a:rPr lang="en-US" dirty="0"/>
              <a:t>DORA + AI Impact presets included</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000">
                <a:latin typeface="+mj-lt"/>
              </a:defRPr>
            </a:lvl1pPr>
          </a:lstStyle>
          <a:p>
            <a:pPr lvl="0"/>
            <a:r>
              <a:rPr lang="en-US" b="1" dirty="0"/>
              <a:t>Reference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1100000"/>
          </a:xfrm>
        </p:spPr>
        <p:txBody>
          <a:bodyPr/>
          <a:lstStyle>
            <a:lvl1pPr>
              <a:defRPr sz="1300">
                <a:solidFill>
                  <a:schemeClr val="accent6"/>
                </a:solidFill>
              </a:defRPr>
            </a:lvl1pPr>
          </a:lstStyle>
          <a:p>
            <a:pPr lvl="0"/>
            <a:r>
              <a:rPr lang="en-US" dirty="0"/>
              <a:t>DORA research: dora.dev</a:t>
            </a:r>
          </a:p>
          <a:p>
            <a:pPr lvl="0"/>
            <a:r>
              <a:rPr lang="en-US" dirty="0"/>
              <a:t>Blueprint &amp; Scope Config guide</a:t>
            </a:r>
          </a:p>
          <a:p>
            <a:pPr lvl="0"/>
            <a:r>
              <a:rPr lang="en-US" dirty="0"/>
              <a:t>Connector catalogue (20+ tools)</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000">
                <a:latin typeface="+mj-lt"/>
              </a:defRPr>
            </a:lvl1pPr>
          </a:lstStyle>
          <a:p>
            <a:pPr lvl="0"/>
            <a:r>
              <a:rPr lang="en-US" b="1" dirty="0"/>
              <a:t>Next steps</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1100000"/>
          </a:xfrm>
        </p:spPr>
        <p:txBody>
          <a:bodyPr/>
          <a:lstStyle>
            <a:lvl1pPr>
              <a:defRPr sz="1300">
                <a:solidFill>
                  <a:schemeClr val="accent6"/>
                </a:solidFill>
              </a:defRPr>
            </a:lvl1pPr>
          </a:lstStyle>
          <a:p>
            <a:pPr lvl="0"/>
            <a:r>
              <a:rPr lang="en-US" dirty="0"/>
              <a:t>Run a two-team local pilot</a:t>
            </a:r>
          </a:p>
          <a:p>
            <a:pPr lvl="0"/>
            <a:r>
              <a:rPr lang="en-US" dirty="0"/>
              <a:t>Agree on DORA + AI metric set</a:t>
            </a:r>
          </a:p>
          <a:p>
            <a:pPr lvl="0"/>
            <a:r>
              <a:rPr lang="en-US" dirty="0"/>
              <a:t>Identify DevEx/platform owner</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000">
                <a:latin typeface="+mj-lt"/>
              </a:defRPr>
            </a:lvl1pPr>
          </a:lstStyle>
          <a:p>
            <a:pPr lvl="0"/>
            <a:r>
              <a:rPr lang="en-US" b="1" dirty="0"/>
              <a:t>Community</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1100000"/>
          </a:xfrm>
        </p:spPr>
        <p:txBody>
          <a:bodyPr/>
          <a:lstStyle>
            <a:lvl1pPr>
              <a:defRPr sz="1300">
                <a:solidFill>
                  <a:schemeClr val="accent6"/>
                </a:solidFill>
              </a:defRPr>
            </a:lvl1pPr>
          </a:lstStyle>
          <a:p>
            <a:pPr lvl="0"/>
            <a:r>
              <a:rPr lang="en-US" dirty="0"/>
              <a:t>Apache incubator mailing list</a:t>
            </a:r>
          </a:p>
          <a:p>
            <a:pPr lvl="0"/>
            <a:r>
              <a:rPr lang="en-US" dirty="0"/>
              <a:t>DevLake Slack workspace</a:t>
            </a:r>
          </a:p>
          <a:p>
            <a:pPr lvl="0"/>
            <a:r>
              <a:rPr lang="en-US" dirty="0"/>
              <a:t>GitHub Discussions &amp; Issues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b="1" dirty="0"/>
              <a:t>What this guide covers</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buNone/>
            </a:pPr>
            <a:r>
              <a:rPr lang="en-US" b="1" dirty="0"/>
              <a:t>Part 1 — Understanding DevLake.</a:t>
            </a:r>
            <a:r>
              <a:rPr lang="en-US" dirty="0"/>
              <a:t xml:space="preserve"> What it is, what you get, how the architecture works, and the core concepts.</a:t>
            </a:r>
          </a:p>
          <a:p>
            <a:pPr lvl="0">
              <a:buNone/>
            </a:pPr>
            <a:r>
              <a:rPr lang="en-US" b="1" dirty="0"/>
              <a:t>Part 2 — Making the decision.</a:t>
            </a:r>
            <a:r>
              <a:rPr lang="en-US" dirty="0"/>
              <a:t xml:space="preserve"> When DevLake fits and when it doesn’t, how it compares to alternatives, and what it costs to run.</a:t>
            </a:r>
          </a:p>
          <a:p>
            <a:pPr lvl="0">
              <a:buNone/>
            </a:pPr>
            <a:r>
              <a:rPr lang="en-US" b="1" dirty="0"/>
              <a:t>Part 3 — Adopting DevLake.</a:t>
            </a:r>
            <a:r>
              <a:rPr lang="en-US" dirty="0"/>
              <a:t xml:space="preserve"> A phased path from laptop to production, plus the dashboards you’ll actually see.</a:t>
            </a:r>
          </a:p>
          <a:p>
            <a:pPr lvl="0">
              <a:buNone/>
            </a:pPr>
            <a:r>
              <a:rPr lang="en-US" i="1" sz="1600" dirty="0">
                <a:solidFill>
                  <a:srgbClr val="595959"/>
                </a:solidFill>
              </a:rPr>
              <a:t>For engineering leaders, DevEx/platform teams, and architects evaluating Apache DevLake.</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dirty="0"/>
              <a:t>Part 1</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Understanding DevLake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a:xfrm>
            <a:off x="5299075" y="0"/>
            <a:ext cx="6892925" cy="6858000"/>
          </a:xfrm>
          <a:prstGeom prst="rect">
            <a:avLst/>
          </a:prstGeom>
        </p:spPr>
      </p:pic>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600000" cy="1400000"/>
          </a:xfrm>
        </p:spPr>
        <p:txBody>
          <a:bodyPr wrap="square">
            <a:normAutofit fontScale="90000" lnSpcReduction="10000"/>
          </a:bodyPr>
          <a:lstStyle/>
          <a:p>
            <a:r>
              <a:rPr lang="en-US" sz="2400" b="1" dirty="0"/>
              <a:t>Copilot adoption tells you it’s being used — not whether it’s helping</a:t>
            </a:r>
            <a:endParaRPr lang="en-US" dirty="0"/>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950000"/>
            <a:ext cx="4600000" cy="4600000"/>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sz="1500" dirty="0"/>
              <a:t>GitHub’s built-in Copilot metrics (seats, acceptance rates, editor mix) show rollout health. They don’t tell you what that usage is doing to software delivery.</a:t>
            </a:r>
          </a:p>
          <a:p>
            <a:pPr lvl="0"/>
            <a:r>
              <a:rPr lang="en-US" sz="1500" dirty="0"/>
              <a:t>Answering the impact question requires correlating adoption with DORA metrics — which live in separate systems (CI/CD, issue tracker, source control).</a:t>
            </a:r>
          </a:p>
          <a:p>
            <a:pPr lvl="0"/>
            <a:r>
              <a:rPr lang="en-US" sz="1500" dirty="0"/>
              <a:t>Apache DevLake brings those signals into one place so the correlation becomes visible.</a:t>
            </a:r>
          </a:p>
          <a:p>
            <a:pPr lvl="0"/>
            <a:r>
              <a:rPr lang="en-US" sz="1200" i="1" dirty="0">
                <a:solidFill>
                  <a:srgbClr val="595959"/>
                </a:solidFill>
              </a:rPr>
              <a:t>Example: teams in the &gt;75% adoption tier show faster PR cycles, more frequent deploys, lower CFR, and faster recovery.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b="1" dirty="0"/>
              <a:t>What Apache DevLake is</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b="1" sz="1800" dirty="0"/>
              <a:t xml:space="preserve">Open source. </a:t>
            </a:r>
            <a:r>
              <a:rPr lang="en-US" sz="1800" dirty="0"/>
              <a:t>An Apache Software Foundation (Incubating) project — not a vendor product.</a:t>
            </a:r>
          </a:p>
          <a:p>
            <a:pPr lvl="0"/>
            <a:r>
              <a:rPr lang="en-US" b="1" sz="1800" dirty="0"/>
              <a:t xml:space="preserve">A dev data warehouse, not a dashboard. </a:t>
            </a:r>
            <a:r>
              <a:rPr lang="en-US" sz="1800" dirty="0"/>
              <a:t>It ingests raw data from your DevOps tools into a normalised schema, then visualises it through Grafana.</a:t>
            </a:r>
          </a:p>
          <a:p>
            <a:pPr lvl="0"/>
            <a:r>
              <a:rPr lang="en-US" b="1" sz="1800" dirty="0"/>
              <a:t xml:space="preserve">20+ connectors. </a:t>
            </a:r>
            <a:r>
              <a:rPr lang="en-US" sz="1800" dirty="0"/>
              <a:t>GitHub, Azure DevOps, Jira, Jenkins, GitLab, Bitbucket, SonarQube, PagerDuty, CircleCI, Copilot, and more.</a:t>
            </a:r>
          </a:p>
          <a:p>
            <a:pPr lvl="0"/>
            <a:r>
              <a:rPr lang="en-US" b="1" sz="1800" dirty="0"/>
              <a:t xml:space="preserve">Fully SQL-queryable. </a:t>
            </a:r>
            <a:r>
              <a:rPr lang="en-US" sz="1800" dirty="0"/>
              <a:t>Every panel is backed by a SQL query you can inspect, modify, or extend.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8263" y="457200"/>
            <a:ext cx="11018520" cy="553998"/>
          </a:xfrm>
        </p:spPr>
        <p:txBody>
          <a:bodyPr>
            <a:spAutoFit/>
          </a:bodyPr>
          <a:lstStyle/>
          <a:p>
            <a:r>
              <a:rPr lang="en-US" b="1" dirty="0"/>
              <a:t>What’s included out of the box</a:t>
            </a:r>
          </a:p>
        </p:txBody>
      </p:sp>
      <p:sp>
        <p:nvSpPr>
          <p:cNvPr id="19" name="Subtitle 1"/>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b="1" dirty="0"/>
              <a:t>DORA dashboards</a:t>
            </a:r>
          </a:p>
        </p:txBody>
      </p:sp>
      <p:sp>
        <p:nvSpPr>
          <p:cNvPr id="20" name="Body 1"/>
          <p:cNvSpPr>
            <a:spLocks noGrp="1"/>
          </p:cNvSpPr>
          <p:nvPr>
            <p:ph type="body" sz="quarter" idx="14"/>
          </p:nvPr>
        </p:nvSpPr>
        <p:spPr>
          <a:xfrm>
            <a:off x="585217" y="2200000"/>
            <a:ext cx="3264408" cy="4000000"/>
          </a:xfrm>
        </p:spPr>
        <p:txBody>
          <a:bodyPr wrap="square"/>
          <a:lstStyle/>
          <a:p>
            <a:pPr lvl="0">
              <a:buNone/>
            </a:pPr>
            <a:r>
              <a:rPr lang="en-US" sz="1600" dirty="0"/>
              <a:t>Deployment Frequency · Lead Time for Changes · Change Failure Rate · Mean Time to Restore.</a:t>
            </a:r>
          </a:p>
          <a:p>
            <a:pPr lvl="0">
              <a:buNone/>
            </a:pPr>
            <a:r>
              <a:rPr lang="en-US" sz="1600" dirty="0"/>
              <a:t>Built-in Elite/High/Medium/Low benchmarking against DORA research.</a:t>
            </a:r>
          </a:p>
        </p:txBody>
      </p:sp>
      <p:sp>
        <p:nvSpPr>
          <p:cNvPr id="21" name="Subtitle 2"/>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b="1" dirty="0"/>
              <a:t>Copilot Adoption</a:t>
            </a:r>
          </a:p>
        </p:txBody>
      </p:sp>
      <p:sp>
        <p:nvSpPr>
          <p:cNvPr id="22" name="Body 2"/>
          <p:cNvSpPr>
            <a:spLocks noGrp="1"/>
          </p:cNvSpPr>
          <p:nvPr>
            <p:ph type="body" sz="quarter" idx="15"/>
          </p:nvPr>
        </p:nvSpPr>
        <p:spPr>
          <a:xfrm>
            <a:off x="4463796" y="2200000"/>
            <a:ext cx="3264408" cy="4000000"/>
          </a:xfrm>
        </p:spPr>
        <p:txBody>
          <a:bodyPr wrap="square"/>
          <a:lstStyle/>
          <a:p>
            <a:pPr lvl="0">
              <a:buNone/>
            </a:pPr>
            <a:r>
              <a:rPr lang="en-US" sz="1600" dirty="0"/>
              <a:t>30+ panels — DAU/WAU/MAU, acceptance rates, language/editor/model breakdowns, seat utilisation, feature mix (completions vs chat vs PR summaries).</a:t>
            </a:r>
          </a:p>
        </p:txBody>
      </p:sp>
      <p:sp>
        <p:nvSpPr>
          <p:cNvPr id="23" name="Subtitle 3"/>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b="1" dirty="0"/>
              <a:t>Copilot Impact</a:t>
            </a:r>
            <a:r>
              <a:rPr lang="en-US" sz="1600" dirty="0"/>
              <a:t xml:space="preserve"> (Microsoft-built)</a:t>
            </a:r>
          </a:p>
        </p:txBody>
      </p:sp>
      <p:sp>
        <p:nvSpPr>
          <p:cNvPr id="24" name="Body 3"/>
          <p:cNvSpPr>
            <a:spLocks noGrp="1"/>
          </p:cNvSpPr>
          <p:nvPr>
            <p:ph type="body" sz="quarter" idx="19"/>
          </p:nvPr>
        </p:nvSpPr>
        <p:spPr>
          <a:xfrm>
            <a:off x="8342375" y="2200000"/>
            <a:ext cx="3264408" cy="4000000"/>
          </a:xfrm>
        </p:spPr>
        <p:txBody>
          <a:bodyPr wrap="square"/>
          <a:lstStyle/>
          <a:p>
            <a:pPr lvl="0">
              <a:buNone/>
            </a:pPr>
            <a:r>
              <a:rPr lang="en-US" sz="1600" dirty="0"/>
              <a:t>Correlates adoption intensity (&lt;25%, 25–50%, 50–75%, &gt;75%) with DORA: PR cycle time, deployment frequency, CFR, MTTR, review time.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rchitecture"/>
          <p:cNvPicPr>
            <a:picLocks noChangeAspect="1"/>
          </p:cNvPicPr>
          <p:nvPr/>
        </p:nvPicPr>
        <p:blipFill>
          <a:blip r:embed="rId2"/>
          <a:stretch>
            <a:fillRect/>
          </a:stretch>
        </p:blipFill>
        <p:spPr>
          <a:xfrm>
            <a:off x="300000" y="1100000"/>
            <a:ext cx="6500000" cy="4800000"/>
          </a:xfrm>
          <a:prstGeom prst="rect">
            <a:avLst/>
          </a:prstGeom>
        </p:spPr>
      </p:pic>
      <p:sp>
        <p:nvSpPr>
          <p:cNvPr id="6" name="Title 1"/>
          <p:cNvSpPr>
            <a:spLocks noGrp="1"/>
          </p:cNvSpPr>
          <p:nvPr>
            <p:ph type="title" idx="4294967295"/>
          </p:nvPr>
        </p:nvSpPr>
        <p:spPr>
          <a:xfrm>
            <a:off x="7192963" y="457200"/>
            <a:ext cx="4416425" cy="700000"/>
          </a:xfrm>
        </p:spPr>
        <p:txBody>
          <a:bodyPr/>
          <a:lstStyle/>
          <a:p>
            <a:r>
              <a:rPr lang="en-US" b="1" dirty="0"/>
              <a:t>How it works</a:t>
            </a:r>
          </a:p>
        </p:txBody>
      </p:sp>
      <p:sp>
        <p:nvSpPr>
          <p:cNvPr id="10" name="Body Text"/>
          <p:cNvSpPr>
            <a:spLocks noGrp="1"/>
          </p:cNvSpPr>
          <p:nvPr>
            <p:ph type="body" sz="quarter" idx="11"/>
          </p:nvPr>
        </p:nvSpPr>
        <p:spPr>
          <a:xfrm>
            <a:off x="7192963" y="1600000"/>
            <a:ext cx="4600000" cy="4800000"/>
          </a:xfrm>
        </p:spPr>
        <p:txBody>
          <a:bodyPr/>
          <a:lstStyle>
            <a:lvl1pPr marL="0" indent="0">
              <a:buFontTx/>
              <a:buNone/>
              <a:defRPr/>
            </a:lvl1pPr>
          </a:lstStyle>
          <a:p>
            <a:pPr lvl="0"/>
            <a:r>
              <a:rPr lang="en-US" sz="1700" dirty="0"/>
              <a:t>DevLake ingests data from your DevOps tools through connectors, normalises it into a MySQL data lake, and exposes it via Grafana dashboards.</a:t>
            </a:r>
          </a:p>
          <a:p>
            <a:pPr lvl="0"/>
            <a:endParaRPr lang="en-US" sz="1700"/>
          </a:p>
          <a:p>
            <a:pPr lvl="0"/>
            <a:r>
              <a:rPr lang="en-US" b="1" sz="1700" dirty="0"/>
              <a:t xml:space="preserve">Phase 4 (future): </a:t>
            </a:r>
            <a:r>
              <a:rPr lang="en-US" sz="1700" dirty="0"/>
              <a:t>export to an enterprise data warehouse to blend engineering data with business/financial signals in Power BI.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cepts"/>
          <p:cNvPicPr>
            <a:picLocks noChangeAspect="1"/>
          </p:cNvPicPr>
          <p:nvPr/>
        </p:nvPicPr>
        <p:blipFill>
          <a:blip r:embed="rId2"/>
          <a:stretch>
            <a:fillRect/>
          </a:stretch>
        </p:blipFill>
        <p:spPr>
          <a:xfrm>
            <a:off x="300000" y="1100000"/>
            <a:ext cx="6500000" cy="4800000"/>
          </a:xfrm>
          <a:prstGeom prst="rect">
            <a:avLst/>
          </a:prstGeom>
        </p:spPr>
      </p:pic>
      <p:sp>
        <p:nvSpPr>
          <p:cNvPr id="6" name="Title 1"/>
          <p:cNvSpPr>
            <a:spLocks noGrp="1"/>
          </p:cNvSpPr>
          <p:nvPr>
            <p:ph type="title" idx="4294967295"/>
          </p:nvPr>
        </p:nvSpPr>
        <p:spPr>
          <a:xfrm>
            <a:off x="7192963" y="457200"/>
            <a:ext cx="4600000" cy="700000"/>
          </a:xfrm>
        </p:spPr>
        <p:txBody>
          <a:bodyPr/>
          <a:lstStyle/>
          <a:p>
            <a:r>
              <a:rPr lang="en-US" b="1" sz="2800" dirty="0"/>
              <a:t>Four concepts drive everything</a:t>
            </a:r>
          </a:p>
        </p:txBody>
      </p:sp>
      <p:sp>
        <p:nvSpPr>
          <p:cNvPr id="10" name="Body Text"/>
          <p:cNvSpPr>
            <a:spLocks noGrp="1"/>
          </p:cNvSpPr>
          <p:nvPr>
            <p:ph type="body" sz="quarter" idx="11"/>
          </p:nvPr>
        </p:nvSpPr>
        <p:spPr>
          <a:xfrm>
            <a:off x="7192963" y="1400000"/>
            <a:ext cx="4600000" cy="5200000"/>
          </a:xfrm>
        </p:spPr>
        <p:txBody>
          <a:bodyPr/>
          <a:lstStyle>
            <a:lvl1pPr marL="0" indent="0">
              <a:buFontTx/>
              <a:buNone/>
              <a:defRPr/>
            </a:lvl1pPr>
          </a:lstStyle>
          <a:p>
            <a:pPr lvl="0"/>
            <a:r>
              <a:rPr lang="en-US" b="1" sz="1600" dirty="0"/>
              <a:t xml:space="preserve">Connection. </a:t>
            </a:r>
            <a:r>
              <a:rPr lang="en-US" sz="1600" dirty="0"/>
              <a:t>Authenticated link to a tool (e.g., your GitHub org).</a:t>
            </a:r>
          </a:p>
          <a:p>
            <a:pPr lvl="0"/>
            <a:r>
              <a:rPr lang="en-US" b="1" sz="1600" dirty="0"/>
              <a:t xml:space="preserve">Scope. </a:t>
            </a:r>
            <a:r>
              <a:rPr lang="en-US" sz="1600" dirty="0"/>
              <a:t>What to collect within a connection — a repo set, a Jira board.</a:t>
            </a:r>
          </a:p>
          <a:p>
            <a:pPr lvl="0"/>
            <a:r>
              <a:rPr lang="en-US" b="1" sz="1600" dirty="0"/>
              <a:t xml:space="preserve">Scope Config. </a:t>
            </a:r>
            <a:r>
              <a:rPr lang="en-US" sz="1600" dirty="0"/>
              <a:t>Rules for how raw data maps to DORA concepts: deployment patterns, incident labels, environment naming.</a:t>
            </a:r>
          </a:p>
          <a:p>
            <a:pPr lvl="0"/>
            <a:r>
              <a:rPr lang="en-US" b="1" sz="1600" dirty="0"/>
              <a:t xml:space="preserve">Project. </a:t>
            </a:r>
            <a:r>
              <a:rPr lang="en-US" sz="1600" dirty="0"/>
              <a:t>Logical grouping of scopes — DORA is calculated at this level.</a:t>
            </a:r>
          </a:p>
          <a:p>
            <a:pPr lvl="0"/>
            <a:r>
              <a:rPr lang="en-US" b="1" sz="1600" dirty="0"/>
              <a:t xml:space="preserve">Blueprint. </a:t>
            </a:r>
            <a:r>
              <a:rPr lang="en-US" sz="1600" dirty="0"/>
              <a:t>Recurring sync schedule (created automatically).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Part 2</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Making the decision</a:t>
            </a:r>
          </a:p>
        </p:txBody>
      </p:sp>
    </p:spTree>
  </p:cSld>
  <p:clrMapOvr>
    <a:masterClrMapping/>
  </p:clrMapOvr>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_accessible.pptx" id="{F774D412-23CA-4DC2-A47D-10DB1AEE7EFE}" vid="{952AAC9D-4DB4-450B-87D3-2D1B406135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Relationships xmlns="http://schemas.openxmlformats.org/package/2006/relationships"><Relationship Id="rId1" Type="http://schemas.openxmlformats.org/officeDocument/2006/relationships/customXmlProps" Target="itemProps1.xml"/></Relationships>
</file>

<file path=customXml/_rels/item2.xml.rels><?xml version="1.0" encoding="UTF-8"?><Relationships xmlns="http://schemas.openxmlformats.org/package/2006/relationships"><Relationship Id="rId1" Type="http://schemas.openxmlformats.org/officeDocument/2006/relationships/customXmlProps" Target="itemProps2.xml"/></Relationships>
</file>

<file path=customXml/_rels/item3.xml.rels><?xml version="1.0" encoding="UTF-8"?><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7012f8d-dfee-46cb-a314-eed379f2338a"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24400607199A40B33B787452AC6853" ma:contentTypeVersion="9" ma:contentTypeDescription="Create a new document." ma:contentTypeScope="" ma:versionID="babec4a2049e33215b60716c520e3afe">
  <xsd:schema xmlns:xsd="http://www.w3.org/2001/XMLSchema" xmlns:xs="http://www.w3.org/2001/XMLSchema" xmlns:p="http://schemas.microsoft.com/office/2006/metadata/properties" xmlns:ns1="http://schemas.microsoft.com/sharepoint/v3" xmlns:ns2="f784ab01-3b00-4499-a3fe-88ca86405c7b" xmlns:ns3="17012f8d-dfee-46cb-a314-eed379f2338a" targetNamespace="http://schemas.microsoft.com/office/2006/metadata/properties" ma:root="true" ma:fieldsID="032a612d3e9e87c19e3b336ea234385b" ns1:_="" ns2:_="" ns3:_="">
    <xsd:import namespace="http://schemas.microsoft.com/sharepoint/v3"/>
    <xsd:import namespace="f784ab01-3b00-4499-a3fe-88ca86405c7b"/>
    <xsd:import namespace="17012f8d-dfee-46cb-a314-eed379f2338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84ab01-3b00-4499-a3fe-88ca86405c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012f8d-dfee-46cb-a314-eed379f2338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B1131-15CA-429C-B875-56F79CD6C674}">
  <ds:schemaRefs>
    <ds:schemaRef ds:uri="http://schemas.microsoft.com/office/2006/metadata/properties"/>
    <ds:schemaRef ds:uri="http://schemas.microsoft.com/office/infopath/2007/PartnerControls"/>
    <ds:schemaRef ds:uri="17012f8d-dfee-46cb-a314-eed379f2338a"/>
    <ds:schemaRef ds:uri="http://schemas.microsoft.com/sharepoint/v3"/>
  </ds:schemaRefs>
</ds:datastoreItem>
</file>

<file path=customXml/itemProps2.xml><?xml version="1.0" encoding="utf-8"?>
<ds:datastoreItem xmlns:ds="http://schemas.openxmlformats.org/officeDocument/2006/customXml" ds:itemID="{80773F8E-CD3C-401D-81D0-68F54DCC798C}">
  <ds:schemaRefs>
    <ds:schemaRef ds:uri="http://schemas.microsoft.com/sharepoint/v3/contenttype/forms"/>
  </ds:schemaRefs>
</ds:datastoreItem>
</file>

<file path=customXml/itemProps3.xml><?xml version="1.0" encoding="utf-8"?>
<ds:datastoreItem xmlns:ds="http://schemas.openxmlformats.org/officeDocument/2006/customXml" ds:itemID="{ED1CEAD7-1508-47C3-AE03-75CE36059C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84ab01-3b00-4499-a3fe-88ca86405c7b"/>
    <ds:schemaRef ds:uri="17012f8d-dfee-46cb-a314-eed379f23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7ba5c36-b7cf-4793-bbc2-bd5b3a9f95ca}"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Microsoft_brand_template_blue</Template>
  <TotalTime>2</TotalTime>
  <Words>4044</Words>
  <Application>Microsoft Office PowerPoint</Application>
  <PresentationFormat>Widescreen</PresentationFormat>
  <Paragraphs>884</Paragraphs>
  <Slides>95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95</vt:i4>
      </vt:variant>
    </vt:vector>
  </HeadingPairs>
  <TitlesOfParts>
    <vt:vector size="103" baseType="lpstr">
      <vt:lpstr>.Hiragino Kaku Gothic Interface W3</vt:lpstr>
      <vt:lpstr>Arial</vt:lpstr>
      <vt:lpstr>Calibri</vt:lpstr>
      <vt:lpstr>Consolas</vt:lpstr>
      <vt:lpstr>Segoe UI</vt:lpstr>
      <vt:lpstr>Segoe UI Semibold</vt:lpstr>
      <vt:lpstr>Wingdings</vt:lpstr>
      <vt:lpstr>White Template</vt:lpstr>
      <vt:lpstr>Welcome to the Microsoft presentation toolkit</vt:lpstr>
      <vt:lpstr>What’s inside</vt:lpstr>
      <vt:lpstr>Tips and tricks</vt:lpstr>
      <vt:lpstr>Event name or  presentation title</vt:lpstr>
      <vt:lpstr>Event name or presentation title</vt:lpstr>
      <vt:lpstr>Event name or presentation title</vt:lpstr>
      <vt:lpstr>Event name or presentation title</vt:lpstr>
      <vt:lpstr>Event name or presentation title</vt:lpstr>
      <vt:lpstr>Event name or  presentation title</vt:lpstr>
      <vt:lpstr>Event name or  presentation title</vt:lpstr>
      <vt:lpstr>Event name or  presentation title</vt:lpstr>
      <vt:lpstr>Event name or  presentation title</vt:lpstr>
      <vt:lpstr>Event name or  presentation title</vt:lpstr>
      <vt:lpstr>Event name or  presentation title</vt:lpstr>
      <vt:lpstr>Event name or presentation title</vt:lpstr>
      <vt:lpstr>Event name or presentation title</vt:lpstr>
      <vt:lpstr>Section divider</vt:lpstr>
      <vt:lpstr>Section divider</vt:lpstr>
      <vt:lpstr>Title and/or description</vt:lpstr>
      <vt:lpstr>Section header</vt:lpstr>
      <vt:lpstr>Section header</vt:lpstr>
      <vt:lpstr>Section header</vt:lpstr>
      <vt:lpstr>Section header</vt:lpstr>
      <vt:lpstr>Section header</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Section divider title</vt:lpstr>
      <vt:lpstr>Agenda</vt:lpstr>
      <vt:lpstr>Agenda</vt:lpstr>
      <vt:lpstr>Agenda</vt:lpstr>
      <vt:lpstr>Some agendas need more details to set the tone of the conversation</vt:lpstr>
      <vt:lpstr>“Insert quote text here. This layout accommodates longer quotes very well.”</vt:lpstr>
      <vt:lpstr>“Add quote text here”</vt:lpstr>
      <vt:lpstr>“Add quote text here”</vt:lpstr>
      <vt:lpstr>Project name</vt:lpstr>
      <vt:lpstr>Twelve-step timeline</vt:lpstr>
      <vt:lpstr>Twelve-month timeline</vt:lpstr>
      <vt:lpstr>Twelve-week timeline</vt:lpstr>
      <vt:lpstr>Twelve-week timeline</vt:lpstr>
      <vt:lpstr>Custom timeline</vt:lpstr>
      <vt:lpstr>Custom timeline</vt:lpstr>
      <vt:lpstr>Custom timeline</vt:lpstr>
      <vt:lpstr>Custom timeline</vt:lpstr>
      <vt:lpstr>Hierarchy</vt:lpstr>
      <vt:lpstr>3 step process slide</vt:lpstr>
      <vt:lpstr>6 step process slide</vt:lpstr>
      <vt:lpstr>Bar chart</vt:lpstr>
      <vt:lpstr>Chart with call out details</vt:lpstr>
      <vt:lpstr>Chart title</vt:lpstr>
      <vt:lpstr>Venn diagram</vt:lpstr>
      <vt:lpstr>Slide title</vt:lpstr>
      <vt:lpstr>Slide title</vt:lpstr>
      <vt:lpstr>Slide title</vt:lpstr>
      <vt:lpstr>Table title</vt:lpstr>
      <vt:lpstr>Table title</vt:lpstr>
      <vt:lpstr>Milestone slide</vt:lpstr>
      <vt:lpstr>Hello</vt:lpstr>
      <vt:lpstr>The Team</vt:lpstr>
      <vt:lpstr>Profile Slide</vt:lpstr>
      <vt:lpstr>Get in touch</vt:lpstr>
      <vt:lpstr>Resources</vt:lpstr>
      <vt:lpstr>Slide title</vt:lpstr>
      <vt:lpstr>Slide title</vt:lpstr>
      <vt:lpstr>Slide header</vt:lpstr>
      <vt:lpstr>Slide header</vt:lpstr>
      <vt:lpstr>Slide header</vt:lpstr>
      <vt:lpstr>Slide header</vt:lpstr>
      <vt:lpstr>Header</vt:lpstr>
      <vt:lpstr>Header</vt:lpstr>
      <vt:lpstr>Header</vt:lpstr>
      <vt:lpstr>Header</vt:lpstr>
      <vt:lpstr>Header</vt:lpstr>
      <vt:lpstr>Header</vt:lpstr>
      <vt:lpstr>Thank you</vt:lpstr>
      <vt:lpstr>Thank you</vt:lpstr>
      <vt:lpstr>Thank you</vt:lpstr>
      <vt:lpstr>Appendix</vt:lpstr>
      <vt:lpstr>Icons  Icons should be primarily used as a visual aid, as a way to break up large amounts of text and content, or as a visual cue of the content that follows. Get the full set of icons for presentations</vt:lpstr>
      <vt:lpstr>Get the full set of icons for presentations</vt:lpstr>
      <vt:lpstr>Presentation resources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Eldrick Wega</dc:creator>
  <cp:keywords/>
  <dc:description/>
  <cp:lastModifiedBy>Eldrick Wega</cp:lastModifiedBy>
  <cp:revision>2</cp:revision>
  <dcterms:created xsi:type="dcterms:W3CDTF">2026-04-17T13:30:15Z</dcterms:created>
  <dcterms:modified xsi:type="dcterms:W3CDTF">2026-04-17T13:42:42Z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0x0101004F24400607199A40B33B787452AC6853</vt:lpwstr>
  </property>
</Properties>
</file>